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7" r:id="rId3"/>
    <p:sldId id="271" r:id="rId4"/>
    <p:sldId id="272" r:id="rId5"/>
    <p:sldId id="273" r:id="rId6"/>
    <p:sldId id="274" r:id="rId7"/>
    <p:sldId id="275" r:id="rId8"/>
    <p:sldId id="263" r:id="rId9"/>
    <p:sldId id="280" r:id="rId10"/>
    <p:sldId id="264" r:id="rId11"/>
    <p:sldId id="259" r:id="rId12"/>
    <p:sldId id="266" r:id="rId13"/>
    <p:sldId id="276" r:id="rId14"/>
    <p:sldId id="277" r:id="rId15"/>
    <p:sldId id="260" r:id="rId16"/>
    <p:sldId id="278" r:id="rId17"/>
    <p:sldId id="279" r:id="rId18"/>
    <p:sldId id="261" r:id="rId19"/>
    <p:sldId id="269" r:id="rId20"/>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C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43" y="-101"/>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D15CBF-109C-4F51-B112-A27D622E18A4}" type="datetimeFigureOut">
              <a:rPr lang="zh-TW" altLang="en-US" smtClean="0"/>
              <a:t>2020/12/11</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2176E0-2835-46A6-A1B8-260DDE27AEDF}" type="slidenum">
              <a:rPr lang="zh-TW" altLang="en-US" smtClean="0"/>
              <a:t>‹#›</a:t>
            </a:fld>
            <a:endParaRPr lang="zh-TW" altLang="en-US"/>
          </a:p>
        </p:txBody>
      </p:sp>
    </p:spTree>
    <p:extLst>
      <p:ext uri="{BB962C8B-B14F-4D97-AF65-F5344CB8AC3E}">
        <p14:creationId xmlns:p14="http://schemas.microsoft.com/office/powerpoint/2010/main" val="33775360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822176E0-2835-46A6-A1B8-260DDE27AEDF}" type="slidenum">
              <a:rPr lang="zh-TW" altLang="en-US" smtClean="0"/>
              <a:t>2</a:t>
            </a:fld>
            <a:endParaRPr lang="zh-TW" altLang="en-US"/>
          </a:p>
        </p:txBody>
      </p:sp>
    </p:spTree>
    <p:extLst>
      <p:ext uri="{BB962C8B-B14F-4D97-AF65-F5344CB8AC3E}">
        <p14:creationId xmlns:p14="http://schemas.microsoft.com/office/powerpoint/2010/main" val="2676840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Action  </a:t>
            </a:r>
            <a:r>
              <a:rPr lang="zh-TW" altLang="en-US" dirty="0" smtClean="0"/>
              <a:t>用逆時針方式打開罐子的蓋子</a:t>
            </a:r>
          </a:p>
          <a:p>
            <a:r>
              <a:rPr lang="en-US" altLang="zh-TW" dirty="0" smtClean="0"/>
              <a:t>Visual </a:t>
            </a:r>
            <a:r>
              <a:rPr lang="zh-TW" altLang="en-US" dirty="0" smtClean="0"/>
              <a:t>停車標誌上的字母為白色的</a:t>
            </a:r>
          </a:p>
          <a:p>
            <a:r>
              <a:rPr lang="en-US" altLang="zh-TW" dirty="0" smtClean="0"/>
              <a:t>Abstract </a:t>
            </a:r>
            <a:r>
              <a:rPr lang="zh-TW" altLang="en-US" dirty="0" smtClean="0"/>
              <a:t>北達科他州首都為俾斯麥</a:t>
            </a:r>
          </a:p>
          <a:p>
            <a:endParaRPr lang="zh-TW" altLang="en-US" dirty="0"/>
          </a:p>
        </p:txBody>
      </p:sp>
      <p:sp>
        <p:nvSpPr>
          <p:cNvPr id="4" name="投影片編號版面配置區 3"/>
          <p:cNvSpPr>
            <a:spLocks noGrp="1"/>
          </p:cNvSpPr>
          <p:nvPr>
            <p:ph type="sldNum" sz="quarter" idx="10"/>
          </p:nvPr>
        </p:nvSpPr>
        <p:spPr/>
        <p:txBody>
          <a:bodyPr/>
          <a:lstStyle/>
          <a:p>
            <a:fld id="{822176E0-2835-46A6-A1B8-260DDE27AEDF}" type="slidenum">
              <a:rPr lang="zh-TW" altLang="en-US" smtClean="0"/>
              <a:t>3</a:t>
            </a:fld>
            <a:endParaRPr lang="zh-TW" altLang="en-US"/>
          </a:p>
        </p:txBody>
      </p:sp>
    </p:spTree>
    <p:extLst>
      <p:ext uri="{BB962C8B-B14F-4D97-AF65-F5344CB8AC3E}">
        <p14:creationId xmlns:p14="http://schemas.microsoft.com/office/powerpoint/2010/main" val="785238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685800" y="1143000"/>
            <a:ext cx="5486400" cy="3086100"/>
          </a:xfrm>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822176E0-2835-46A6-A1B8-260DDE27AEDF}" type="slidenum">
              <a:rPr lang="zh-TW" altLang="en-US" smtClean="0"/>
              <a:t>5</a:t>
            </a:fld>
            <a:endParaRPr lang="zh-TW" altLang="en-US"/>
          </a:p>
        </p:txBody>
      </p:sp>
    </p:spTree>
    <p:extLst>
      <p:ext uri="{BB962C8B-B14F-4D97-AF65-F5344CB8AC3E}">
        <p14:creationId xmlns:p14="http://schemas.microsoft.com/office/powerpoint/2010/main" val="29206357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smtClean="0">
                <a:solidFill>
                  <a:schemeClr val="tx1"/>
                </a:solidFill>
                <a:effectLst/>
                <a:latin typeface="+mn-lt"/>
                <a:ea typeface="+mn-ea"/>
                <a:cs typeface="+mn-cs"/>
              </a:rPr>
              <a:t>靈敏度指數或</a:t>
            </a:r>
            <a:r>
              <a:rPr lang="en-US" altLang="zh-TW" sz="1200" b="0" i="0" kern="1200" dirty="0" smtClean="0">
                <a:solidFill>
                  <a:schemeClr val="tx1"/>
                </a:solidFill>
                <a:effectLst/>
                <a:latin typeface="+mn-lt"/>
                <a:ea typeface="+mn-ea"/>
                <a:cs typeface="+mn-cs"/>
              </a:rPr>
              <a:t>d‘</a:t>
            </a:r>
            <a:r>
              <a:rPr lang="zh-TW" altLang="en-US" sz="1200" b="0" i="0" kern="1200" dirty="0" smtClean="0">
                <a:solidFill>
                  <a:schemeClr val="tx1"/>
                </a:solidFill>
                <a:effectLst/>
                <a:latin typeface="+mn-lt"/>
                <a:ea typeface="+mn-ea"/>
                <a:cs typeface="+mn-cs"/>
              </a:rPr>
              <a:t>是在信號檢測理論中使用的統計量 </a:t>
            </a:r>
            <a:r>
              <a:rPr lang="zh-TW" altLang="en-US" dirty="0" smtClean="0"/>
              <a:t>單因子變異數分析</a:t>
            </a:r>
            <a:endParaRPr lang="zh-TW" altLang="en-US" dirty="0"/>
          </a:p>
        </p:txBody>
      </p:sp>
      <p:sp>
        <p:nvSpPr>
          <p:cNvPr id="4" name="投影片編號版面配置區 3"/>
          <p:cNvSpPr>
            <a:spLocks noGrp="1"/>
          </p:cNvSpPr>
          <p:nvPr>
            <p:ph type="sldNum" sz="quarter" idx="10"/>
          </p:nvPr>
        </p:nvSpPr>
        <p:spPr/>
        <p:txBody>
          <a:bodyPr/>
          <a:lstStyle/>
          <a:p>
            <a:fld id="{822176E0-2835-46A6-A1B8-260DDE27AEDF}" type="slidenum">
              <a:rPr lang="zh-TW" altLang="en-US" smtClean="0"/>
              <a:t>8</a:t>
            </a:fld>
            <a:endParaRPr lang="zh-TW" altLang="en-US"/>
          </a:p>
        </p:txBody>
      </p:sp>
    </p:spTree>
    <p:extLst>
      <p:ext uri="{BB962C8B-B14F-4D97-AF65-F5344CB8AC3E}">
        <p14:creationId xmlns:p14="http://schemas.microsoft.com/office/powerpoint/2010/main" val="42637711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822176E0-2835-46A6-A1B8-260DDE27AEDF}" type="slidenum">
              <a:rPr lang="zh-TW" altLang="en-US" smtClean="0"/>
              <a:t>9</a:t>
            </a:fld>
            <a:endParaRPr lang="zh-TW" altLang="en-US"/>
          </a:p>
        </p:txBody>
      </p:sp>
    </p:spTree>
    <p:extLst>
      <p:ext uri="{BB962C8B-B14F-4D97-AF65-F5344CB8AC3E}">
        <p14:creationId xmlns:p14="http://schemas.microsoft.com/office/powerpoint/2010/main" val="2797901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822176E0-2835-46A6-A1B8-260DDE27AEDF}" type="slidenum">
              <a:rPr lang="zh-TW" altLang="en-US" smtClean="0"/>
              <a:t>12</a:t>
            </a:fld>
            <a:endParaRPr lang="zh-TW" altLang="en-US"/>
          </a:p>
        </p:txBody>
      </p:sp>
    </p:spTree>
    <p:extLst>
      <p:ext uri="{BB962C8B-B14F-4D97-AF65-F5344CB8AC3E}">
        <p14:creationId xmlns:p14="http://schemas.microsoft.com/office/powerpoint/2010/main" val="29903614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822176E0-2835-46A6-A1B8-260DDE27AEDF}" type="slidenum">
              <a:rPr lang="zh-TW" altLang="en-US" smtClean="0"/>
              <a:t>15</a:t>
            </a:fld>
            <a:endParaRPr lang="zh-TW" altLang="en-US"/>
          </a:p>
        </p:txBody>
      </p:sp>
    </p:spTree>
    <p:extLst>
      <p:ext uri="{BB962C8B-B14F-4D97-AF65-F5344CB8AC3E}">
        <p14:creationId xmlns:p14="http://schemas.microsoft.com/office/powerpoint/2010/main" val="30627256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822176E0-2835-46A6-A1B8-260DDE27AEDF}" type="slidenum">
              <a:rPr lang="zh-TW" altLang="en-US" smtClean="0"/>
              <a:t>16</a:t>
            </a:fld>
            <a:endParaRPr lang="zh-TW" altLang="en-US"/>
          </a:p>
        </p:txBody>
      </p:sp>
    </p:spTree>
    <p:extLst>
      <p:ext uri="{BB962C8B-B14F-4D97-AF65-F5344CB8AC3E}">
        <p14:creationId xmlns:p14="http://schemas.microsoft.com/office/powerpoint/2010/main" val="5880078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822176E0-2835-46A6-A1B8-260DDE27AEDF}" type="slidenum">
              <a:rPr lang="zh-TW" altLang="en-US" smtClean="0"/>
              <a:t>17</a:t>
            </a:fld>
            <a:endParaRPr lang="zh-TW" altLang="en-US"/>
          </a:p>
        </p:txBody>
      </p:sp>
    </p:spTree>
    <p:extLst>
      <p:ext uri="{BB962C8B-B14F-4D97-AF65-F5344CB8AC3E}">
        <p14:creationId xmlns:p14="http://schemas.microsoft.com/office/powerpoint/2010/main" val="483460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B6ACBF90-4557-4658-B1B6-5A3F9AE5C656}" type="datetimeFigureOut">
              <a:rPr lang="zh-TW" altLang="en-US" smtClean="0"/>
              <a:pPr/>
              <a:t>2020/12/11</a:t>
            </a:fld>
            <a:endParaRPr lang="zh-TW" alt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zh-TW" alt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9F89AC8-EA89-40DC-B178-573E8FFC7B03}" type="slidenum">
              <a:rPr lang="zh-TW" altLang="en-US" smtClean="0"/>
              <a:pPr/>
              <a:t>‹#›</a:t>
            </a:fld>
            <a:endParaRPr lang="zh-TW" alt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5904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6ACBF90-4557-4658-B1B6-5A3F9AE5C656}" type="datetimeFigureOut">
              <a:rPr lang="zh-TW" altLang="en-US" smtClean="0"/>
              <a:pPr/>
              <a:t>2020/12/11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89F89AC8-EA89-40DC-B178-573E8FFC7B03}" type="slidenum">
              <a:rPr lang="zh-TW" altLang="en-US" smtClean="0"/>
              <a:pPr/>
              <a:t>‹#›</a:t>
            </a:fld>
            <a:endParaRPr lang="zh-TW" altLang="en-US"/>
          </a:p>
        </p:txBody>
      </p:sp>
    </p:spTree>
    <p:extLst>
      <p:ext uri="{BB962C8B-B14F-4D97-AF65-F5344CB8AC3E}">
        <p14:creationId xmlns:p14="http://schemas.microsoft.com/office/powerpoint/2010/main" val="1038820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6ACBF90-4557-4658-B1B6-5A3F9AE5C656}" type="datetimeFigureOut">
              <a:rPr lang="zh-TW" altLang="en-US" smtClean="0"/>
              <a:pPr/>
              <a:t>2020/12/11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89F89AC8-EA89-40DC-B178-573E8FFC7B03}" type="slidenum">
              <a:rPr lang="zh-TW" altLang="en-US" smtClean="0"/>
              <a:pPr/>
              <a:t>‹#›</a:t>
            </a:fld>
            <a:endParaRPr lang="zh-TW" altLang="en-US"/>
          </a:p>
        </p:txBody>
      </p:sp>
    </p:spTree>
    <p:extLst>
      <p:ext uri="{BB962C8B-B14F-4D97-AF65-F5344CB8AC3E}">
        <p14:creationId xmlns:p14="http://schemas.microsoft.com/office/powerpoint/2010/main" val="191601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6ACBF90-4557-4658-B1B6-5A3F9AE5C656}" type="datetimeFigureOut">
              <a:rPr lang="zh-TW" altLang="en-US" smtClean="0"/>
              <a:pPr/>
              <a:t>2020/12/11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89F89AC8-EA89-40DC-B178-573E8FFC7B03}" type="slidenum">
              <a:rPr lang="zh-TW" altLang="en-US" smtClean="0"/>
              <a:pPr/>
              <a:t>‹#›</a:t>
            </a:fld>
            <a:endParaRPr lang="zh-TW" altLang="en-US"/>
          </a:p>
        </p:txBody>
      </p:sp>
    </p:spTree>
    <p:extLst>
      <p:ext uri="{BB962C8B-B14F-4D97-AF65-F5344CB8AC3E}">
        <p14:creationId xmlns:p14="http://schemas.microsoft.com/office/powerpoint/2010/main" val="2707002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ACBF90-4557-4658-B1B6-5A3F9AE5C656}" type="datetimeFigureOut">
              <a:rPr lang="zh-TW" altLang="en-US" smtClean="0"/>
              <a:pPr/>
              <a:t>2020/12/11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89F89AC8-EA89-40DC-B178-573E8FFC7B03}" type="slidenum">
              <a:rPr lang="zh-TW" altLang="en-US" smtClean="0"/>
              <a:pPr/>
              <a:t>‹#›</a:t>
            </a:fld>
            <a:endParaRPr lang="zh-TW" alt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9941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B6ACBF90-4557-4658-B1B6-5A3F9AE5C656}" type="datetimeFigureOut">
              <a:rPr lang="zh-TW" altLang="en-US" smtClean="0"/>
              <a:pPr/>
              <a:t>2020/12/11</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89F89AC8-EA89-40DC-B178-573E8FFC7B03}" type="slidenum">
              <a:rPr lang="zh-TW" altLang="en-US" smtClean="0"/>
              <a:pPr/>
              <a:t>‹#›</a:t>
            </a:fld>
            <a:endParaRPr lang="zh-TW" altLang="en-US"/>
          </a:p>
        </p:txBody>
      </p:sp>
    </p:spTree>
    <p:extLst>
      <p:ext uri="{BB962C8B-B14F-4D97-AF65-F5344CB8AC3E}">
        <p14:creationId xmlns:p14="http://schemas.microsoft.com/office/powerpoint/2010/main" val="2320266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B6ACBF90-4557-4658-B1B6-5A3F9AE5C656}" type="datetimeFigureOut">
              <a:rPr lang="zh-TW" altLang="en-US" smtClean="0"/>
              <a:pPr/>
              <a:t>2020/12/11</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89F89AC8-EA89-40DC-B178-573E8FFC7B03}" type="slidenum">
              <a:rPr lang="zh-TW" altLang="en-US" smtClean="0"/>
              <a:pPr/>
              <a:t>‹#›</a:t>
            </a:fld>
            <a:endParaRPr lang="zh-TW" altLang="en-US"/>
          </a:p>
        </p:txBody>
      </p:sp>
    </p:spTree>
    <p:extLst>
      <p:ext uri="{BB962C8B-B14F-4D97-AF65-F5344CB8AC3E}">
        <p14:creationId xmlns:p14="http://schemas.microsoft.com/office/powerpoint/2010/main" val="3469584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B6ACBF90-4557-4658-B1B6-5A3F9AE5C656}" type="datetimeFigureOut">
              <a:rPr lang="zh-TW" altLang="en-US" smtClean="0"/>
              <a:pPr/>
              <a:t>2020/12/11</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89F89AC8-EA89-40DC-B178-573E8FFC7B03}" type="slidenum">
              <a:rPr lang="zh-TW" altLang="en-US" smtClean="0"/>
              <a:pPr/>
              <a:t>‹#›</a:t>
            </a:fld>
            <a:endParaRPr lang="zh-TW" altLang="en-US"/>
          </a:p>
        </p:txBody>
      </p:sp>
    </p:spTree>
    <p:extLst>
      <p:ext uri="{BB962C8B-B14F-4D97-AF65-F5344CB8AC3E}">
        <p14:creationId xmlns:p14="http://schemas.microsoft.com/office/powerpoint/2010/main" val="94513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ACBF90-4557-4658-B1B6-5A3F9AE5C656}" type="datetimeFigureOut">
              <a:rPr lang="zh-TW" altLang="en-US" smtClean="0"/>
              <a:pPr/>
              <a:t>2020/12/11</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89F89AC8-EA89-40DC-B178-573E8FFC7B03}" type="slidenum">
              <a:rPr lang="zh-TW" altLang="en-US" smtClean="0"/>
              <a:pPr/>
              <a:t>‹#›</a:t>
            </a:fld>
            <a:endParaRPr lang="zh-TW" altLang="en-US"/>
          </a:p>
        </p:txBody>
      </p:sp>
    </p:spTree>
    <p:extLst>
      <p:ext uri="{BB962C8B-B14F-4D97-AF65-F5344CB8AC3E}">
        <p14:creationId xmlns:p14="http://schemas.microsoft.com/office/powerpoint/2010/main" val="2381468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B6ACBF90-4557-4658-B1B6-5A3F9AE5C656}" type="datetimeFigureOut">
              <a:rPr lang="zh-TW" altLang="en-US" smtClean="0"/>
              <a:pPr/>
              <a:t>2020/12/11</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89F89AC8-EA89-40DC-B178-573E8FFC7B03}" type="slidenum">
              <a:rPr lang="zh-TW" altLang="en-US" smtClean="0"/>
              <a:pPr/>
              <a:t>‹#›</a:t>
            </a:fld>
            <a:endParaRPr lang="zh-TW" altLang="en-US"/>
          </a:p>
        </p:txBody>
      </p:sp>
    </p:spTree>
    <p:extLst>
      <p:ext uri="{BB962C8B-B14F-4D97-AF65-F5344CB8AC3E}">
        <p14:creationId xmlns:p14="http://schemas.microsoft.com/office/powerpoint/2010/main" val="3357644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B6ACBF90-4557-4658-B1B6-5A3F9AE5C656}" type="datetimeFigureOut">
              <a:rPr lang="zh-TW" altLang="en-US" smtClean="0"/>
              <a:pPr/>
              <a:t>2020/12/11</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89F89AC8-EA89-40DC-B178-573E8FFC7B03}" type="slidenum">
              <a:rPr lang="zh-TW" altLang="en-US" smtClean="0"/>
              <a:pPr/>
              <a:t>‹#›</a:t>
            </a:fld>
            <a:endParaRPr lang="zh-TW" altLang="en-US"/>
          </a:p>
        </p:txBody>
      </p:sp>
    </p:spTree>
    <p:extLst>
      <p:ext uri="{BB962C8B-B14F-4D97-AF65-F5344CB8AC3E}">
        <p14:creationId xmlns:p14="http://schemas.microsoft.com/office/powerpoint/2010/main" val="809765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B6ACBF90-4557-4658-B1B6-5A3F9AE5C656}" type="datetimeFigureOut">
              <a:rPr lang="zh-TW" altLang="en-US" smtClean="0"/>
              <a:pPr/>
              <a:t>2020/12/11</a:t>
            </a:fld>
            <a:endParaRPr lang="zh-TW" alt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zh-TW" alt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89F89AC8-EA89-40DC-B178-573E8FFC7B03}" type="slidenum">
              <a:rPr lang="zh-TW" altLang="en-US" smtClean="0"/>
              <a:pPr/>
              <a:t>‹#›</a:t>
            </a:fld>
            <a:endParaRPr lang="zh-TW" altLang="en-US"/>
          </a:p>
        </p:txBody>
      </p:sp>
    </p:spTree>
    <p:extLst>
      <p:ext uri="{BB962C8B-B14F-4D97-AF65-F5344CB8AC3E}">
        <p14:creationId xmlns:p14="http://schemas.microsoft.com/office/powerpoint/2010/main" val="39758967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44999" y="3717032"/>
            <a:ext cx="11737304" cy="17281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 name="標題 1"/>
          <p:cNvSpPr>
            <a:spLocks noGrp="1"/>
          </p:cNvSpPr>
          <p:nvPr>
            <p:ph type="ctrTitle"/>
          </p:nvPr>
        </p:nvSpPr>
        <p:spPr>
          <a:xfrm>
            <a:off x="317007" y="1718009"/>
            <a:ext cx="11665296" cy="1470025"/>
          </a:xfrm>
        </p:spPr>
        <p:txBody>
          <a:bodyPr>
            <a:noAutofit/>
          </a:bodyPr>
          <a:lstStyle/>
          <a:p>
            <a:pPr>
              <a:lnSpc>
                <a:spcPct val="130000"/>
              </a:lnSpc>
            </a:pPr>
            <a:r>
              <a:rPr lang="en-US" altLang="zh-TW" sz="3200" dirty="0">
                <a:latin typeface="微軟正黑體" pitchFamily="34" charset="-120"/>
                <a:ea typeface="微軟正黑體" pitchFamily="34" charset="-120"/>
              </a:rPr>
              <a:t>Imagery-inducing distraction </a:t>
            </a:r>
            <a:r>
              <a:rPr lang="en-US" altLang="zh-TW" sz="3200" dirty="0" smtClean="0">
                <a:latin typeface="微軟正黑體" pitchFamily="34" charset="-120"/>
                <a:ea typeface="微軟正黑體" pitchFamily="34" charset="-120"/>
              </a:rPr>
              <a:t/>
            </a:r>
            <a:br>
              <a:rPr lang="en-US" altLang="zh-TW" sz="3200" dirty="0" smtClean="0">
                <a:latin typeface="微軟正黑體" pitchFamily="34" charset="-120"/>
                <a:ea typeface="微軟正黑體" pitchFamily="34" charset="-120"/>
              </a:rPr>
            </a:br>
            <a:r>
              <a:rPr lang="en-US" altLang="zh-TW" sz="3200" dirty="0" smtClean="0">
                <a:latin typeface="微軟正黑體" pitchFamily="34" charset="-120"/>
                <a:ea typeface="微軟正黑體" pitchFamily="34" charset="-120"/>
              </a:rPr>
              <a:t>leads </a:t>
            </a:r>
            <a:r>
              <a:rPr lang="en-US" altLang="zh-TW" sz="3200" dirty="0">
                <a:latin typeface="微軟正黑體" pitchFamily="34" charset="-120"/>
                <a:ea typeface="微軟正黑體" pitchFamily="34" charset="-120"/>
              </a:rPr>
              <a:t>to cognitive </a:t>
            </a:r>
            <a:r>
              <a:rPr lang="en-US" altLang="zh-TW" sz="3200" dirty="0" err="1">
                <a:latin typeface="微軟正黑體" pitchFamily="34" charset="-120"/>
                <a:ea typeface="微軟正黑體" pitchFamily="34" charset="-120"/>
              </a:rPr>
              <a:t>tunnelling</a:t>
            </a:r>
            <a:r>
              <a:rPr lang="en-US" altLang="zh-TW" sz="3200" dirty="0">
                <a:latin typeface="微軟正黑體" pitchFamily="34" charset="-120"/>
                <a:ea typeface="微軟正黑體" pitchFamily="34" charset="-120"/>
              </a:rPr>
              <a:t/>
            </a:r>
            <a:br>
              <a:rPr lang="en-US" altLang="zh-TW" sz="3200" dirty="0">
                <a:latin typeface="微軟正黑體" pitchFamily="34" charset="-120"/>
                <a:ea typeface="微軟正黑體" pitchFamily="34" charset="-120"/>
              </a:rPr>
            </a:br>
            <a:r>
              <a:rPr lang="en-US" altLang="zh-TW" sz="3200" dirty="0">
                <a:latin typeface="微軟正黑體" pitchFamily="34" charset="-120"/>
                <a:ea typeface="微軟正黑體" pitchFamily="34" charset="-120"/>
              </a:rPr>
              <a:t>and deteriorated driving performance</a:t>
            </a:r>
            <a:br>
              <a:rPr lang="en-US" altLang="zh-TW" sz="3200" dirty="0">
                <a:latin typeface="微軟正黑體" pitchFamily="34" charset="-120"/>
                <a:ea typeface="微軟正黑體" pitchFamily="34" charset="-120"/>
              </a:rPr>
            </a:br>
            <a:r>
              <a:rPr lang="zh-TW" altLang="en-US" sz="3200" dirty="0">
                <a:latin typeface="微軟正黑體" pitchFamily="34" charset="-120"/>
                <a:ea typeface="微軟正黑體" pitchFamily="34" charset="-120"/>
              </a:rPr>
              <a:t>意</a:t>
            </a:r>
            <a:r>
              <a:rPr lang="zh-TW" altLang="en-US" sz="3200" dirty="0" smtClean="0">
                <a:latin typeface="微軟正黑體" pitchFamily="34" charset="-120"/>
                <a:ea typeface="微軟正黑體" pitchFamily="34" charset="-120"/>
              </a:rPr>
              <a:t>像</a:t>
            </a:r>
            <a:r>
              <a:rPr lang="zh-TW" altLang="en-US" sz="3200" dirty="0">
                <a:latin typeface="微軟正黑體" pitchFamily="34" charset="-120"/>
                <a:ea typeface="微軟正黑體" pitchFamily="34" charset="-120"/>
              </a:rPr>
              <a:t>誘導分心導致認知隧道和駕駛性能惡化</a:t>
            </a:r>
          </a:p>
        </p:txBody>
      </p:sp>
      <p:sp>
        <p:nvSpPr>
          <p:cNvPr id="3" name="副標題 2"/>
          <p:cNvSpPr>
            <a:spLocks noGrp="1"/>
          </p:cNvSpPr>
          <p:nvPr>
            <p:ph type="subTitle" idx="1"/>
          </p:nvPr>
        </p:nvSpPr>
        <p:spPr>
          <a:xfrm>
            <a:off x="911424" y="3982177"/>
            <a:ext cx="7704856" cy="1185874"/>
          </a:xfrm>
        </p:spPr>
        <p:txBody>
          <a:bodyPr>
            <a:normAutofit lnSpcReduction="10000"/>
          </a:bodyPr>
          <a:lstStyle/>
          <a:p>
            <a:pPr algn="l"/>
            <a:r>
              <a:rPr lang="zh-TW" altLang="en-US" sz="2000" dirty="0">
                <a:solidFill>
                  <a:schemeClr val="tx1"/>
                </a:solidFill>
                <a:latin typeface="微軟正黑體" pitchFamily="34" charset="-120"/>
                <a:ea typeface="微軟正黑體" pitchFamily="34" charset="-120"/>
              </a:rPr>
              <a:t>期刊：</a:t>
            </a:r>
            <a:r>
              <a:rPr lang="en-US" altLang="zh-TW" sz="2000" dirty="0">
                <a:solidFill>
                  <a:schemeClr val="tx1"/>
                </a:solidFill>
                <a:latin typeface="微軟正黑體" pitchFamily="34" charset="-120"/>
                <a:ea typeface="微軟正黑體" pitchFamily="34" charset="-120"/>
              </a:rPr>
              <a:t>Transportation Research Part F </a:t>
            </a:r>
          </a:p>
          <a:p>
            <a:pPr algn="l"/>
            <a:r>
              <a:rPr lang="en-US" altLang="zh-TW" sz="2000" dirty="0">
                <a:solidFill>
                  <a:schemeClr val="tx1"/>
                </a:solidFill>
                <a:latin typeface="微軟正黑體" pitchFamily="34" charset="-120"/>
                <a:ea typeface="微軟正黑體" pitchFamily="34" charset="-120"/>
              </a:rPr>
              <a:t>            </a:t>
            </a:r>
            <a:r>
              <a:rPr lang="fr-FR" altLang="zh-TW" sz="2000" dirty="0">
                <a:solidFill>
                  <a:schemeClr val="tx1"/>
                </a:solidFill>
                <a:latin typeface="微軟正黑體" pitchFamily="34" charset="-120"/>
                <a:ea typeface="微軟正黑體" pitchFamily="34" charset="-120"/>
              </a:rPr>
              <a:t>Volume 38, April 2016, Pages 106-117</a:t>
            </a:r>
            <a:endParaRPr lang="en-US" altLang="zh-TW" sz="2000" dirty="0">
              <a:solidFill>
                <a:schemeClr val="tx1"/>
              </a:solidFill>
              <a:latin typeface="微軟正黑體" pitchFamily="34" charset="-120"/>
              <a:ea typeface="微軟正黑體" pitchFamily="34" charset="-120"/>
            </a:endParaRPr>
          </a:p>
          <a:p>
            <a:pPr algn="l"/>
            <a:r>
              <a:rPr lang="zh-TW" altLang="en-US" sz="2000" dirty="0">
                <a:solidFill>
                  <a:schemeClr val="tx1"/>
                </a:solidFill>
                <a:latin typeface="微軟正黑體" pitchFamily="34" charset="-120"/>
                <a:ea typeface="微軟正黑體" pitchFamily="34" charset="-120"/>
              </a:rPr>
              <a:t>作者：</a:t>
            </a:r>
            <a:r>
              <a:rPr lang="en-US" altLang="zh-TW" sz="2000" dirty="0" err="1">
                <a:solidFill>
                  <a:schemeClr val="tx1"/>
                </a:solidFill>
                <a:latin typeface="微軟正黑體" pitchFamily="34" charset="-120"/>
                <a:ea typeface="微軟正黑體" pitchFamily="34" charset="-120"/>
              </a:rPr>
              <a:t>Gemma</a:t>
            </a:r>
            <a:r>
              <a:rPr lang="en-US" altLang="zh-TW" sz="2000" dirty="0">
                <a:solidFill>
                  <a:schemeClr val="tx1"/>
                </a:solidFill>
                <a:latin typeface="微軟正黑體" pitchFamily="34" charset="-120"/>
                <a:ea typeface="微軟正黑體" pitchFamily="34" charset="-120"/>
              </a:rPr>
              <a:t> F. Briggs</a:t>
            </a:r>
            <a:r>
              <a:rPr lang="zh-TW" altLang="en-US" sz="2000" dirty="0">
                <a:solidFill>
                  <a:schemeClr val="tx1"/>
                </a:solidFill>
                <a:latin typeface="微軟正黑體" pitchFamily="34" charset="-120"/>
                <a:ea typeface="微軟正黑體" pitchFamily="34" charset="-120"/>
              </a:rPr>
              <a:t>　</a:t>
            </a:r>
            <a:r>
              <a:rPr lang="en-US" altLang="zh-TW" sz="2000" dirty="0">
                <a:solidFill>
                  <a:schemeClr val="tx1"/>
                </a:solidFill>
                <a:latin typeface="微軟正黑體" pitchFamily="34" charset="-120"/>
                <a:ea typeface="微軟正黑體" pitchFamily="34" charset="-120"/>
              </a:rPr>
              <a:t>, Graham J. Hole</a:t>
            </a:r>
            <a:r>
              <a:rPr lang="zh-TW" altLang="en-US" sz="2000" dirty="0">
                <a:solidFill>
                  <a:schemeClr val="tx1"/>
                </a:solidFill>
                <a:latin typeface="微軟正黑體" pitchFamily="34" charset="-120"/>
                <a:ea typeface="微軟正黑體" pitchFamily="34" charset="-120"/>
              </a:rPr>
              <a:t>　</a:t>
            </a:r>
            <a:r>
              <a:rPr lang="en-US" altLang="zh-TW" sz="2000" dirty="0">
                <a:solidFill>
                  <a:schemeClr val="tx1"/>
                </a:solidFill>
                <a:latin typeface="微軟正黑體" pitchFamily="34" charset="-120"/>
                <a:ea typeface="微軟正黑體" pitchFamily="34" charset="-120"/>
              </a:rPr>
              <a:t>, Michael F. Land</a:t>
            </a:r>
          </a:p>
        </p:txBody>
      </p:sp>
      <p:sp>
        <p:nvSpPr>
          <p:cNvPr id="6" name="矩形 5"/>
          <p:cNvSpPr/>
          <p:nvPr/>
        </p:nvSpPr>
        <p:spPr>
          <a:xfrm>
            <a:off x="9624392" y="5445224"/>
            <a:ext cx="2507529" cy="923330"/>
          </a:xfrm>
          <a:prstGeom prst="rect">
            <a:avLst/>
          </a:prstGeom>
        </p:spPr>
        <p:txBody>
          <a:bodyPr wrap="square">
            <a:spAutoFit/>
          </a:bodyPr>
          <a:lstStyle/>
          <a:p>
            <a:pPr>
              <a:lnSpc>
                <a:spcPct val="150000"/>
              </a:lnSpc>
            </a:pPr>
            <a:r>
              <a:rPr lang="zh-TW" altLang="en-US" dirty="0">
                <a:latin typeface="微軟正黑體" panose="020B0604030504040204" pitchFamily="34" charset="-120"/>
                <a:ea typeface="微軟正黑體" panose="020B0604030504040204" pitchFamily="34" charset="-120"/>
                <a:cs typeface="Times New Roman" panose="02020603050405020304" pitchFamily="18" charset="0"/>
              </a:rPr>
              <a:t>指導教授 柳永青 教授</a:t>
            </a:r>
            <a:endParaRPr lang="en-US" altLang="zh-TW" dirty="0">
              <a:latin typeface="微軟正黑體" panose="020B0604030504040204" pitchFamily="34" charset="-120"/>
              <a:ea typeface="微軟正黑體" panose="020B0604030504040204" pitchFamily="34" charset="-120"/>
              <a:cs typeface="Times New Roman" panose="02020603050405020304" pitchFamily="18" charset="0"/>
            </a:endParaRPr>
          </a:p>
          <a:p>
            <a:pPr>
              <a:lnSpc>
                <a:spcPct val="150000"/>
              </a:lnSpc>
            </a:pPr>
            <a:r>
              <a:rPr lang="zh-TW" altLang="en-US" dirty="0">
                <a:latin typeface="微軟正黑體" panose="020B0604030504040204" pitchFamily="34" charset="-120"/>
                <a:ea typeface="微軟正黑體" panose="020B0604030504040204" pitchFamily="34" charset="-120"/>
                <a:cs typeface="Times New Roman" panose="02020603050405020304" pitchFamily="18" charset="0"/>
              </a:rPr>
              <a:t>報告人 蔡培詩</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260990" y="332656"/>
            <a:ext cx="4536504" cy="6429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3200" b="1" dirty="0" smtClean="0">
                <a:solidFill>
                  <a:schemeClr val="tx1"/>
                </a:solidFill>
                <a:latin typeface="微軟正黑體" pitchFamily="34" charset="-120"/>
                <a:ea typeface="微軟正黑體" pitchFamily="34" charset="-120"/>
              </a:rPr>
              <a:t>實驗一</a:t>
            </a:r>
            <a:r>
              <a:rPr lang="zh-TW" altLang="en-US" sz="3200" dirty="0" smtClean="0">
                <a:solidFill>
                  <a:schemeClr val="tx1"/>
                </a:solidFill>
                <a:latin typeface="微軟正黑體" pitchFamily="34" charset="-120"/>
                <a:ea typeface="微軟正黑體" pitchFamily="34" charset="-120"/>
              </a:rPr>
              <a:t> 結論</a:t>
            </a:r>
            <a:endParaRPr lang="zh-TW" altLang="en-US" sz="2400" dirty="0">
              <a:solidFill>
                <a:schemeClr val="tx1"/>
              </a:solidFill>
              <a:latin typeface="微軟正黑體" pitchFamily="34" charset="-120"/>
              <a:ea typeface="微軟正黑體" pitchFamily="34" charset="-120"/>
            </a:endParaRPr>
          </a:p>
        </p:txBody>
      </p:sp>
      <p:sp>
        <p:nvSpPr>
          <p:cNvPr id="2" name="矩形 1"/>
          <p:cNvSpPr/>
          <p:nvPr/>
        </p:nvSpPr>
        <p:spPr>
          <a:xfrm>
            <a:off x="1279468" y="1443841"/>
            <a:ext cx="9425043" cy="4524315"/>
          </a:xfrm>
          <a:prstGeom prst="rect">
            <a:avLst/>
          </a:prstGeom>
          <a:ln w="38100">
            <a:solidFill>
              <a:schemeClr val="accent3">
                <a:lumMod val="60000"/>
                <a:lumOff val="40000"/>
              </a:schemeClr>
            </a:solidFill>
          </a:ln>
        </p:spPr>
        <p:txBody>
          <a:bodyPr wrap="square">
            <a:spAutoFit/>
          </a:bodyPr>
          <a:lstStyle/>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次要任務會顯著影響駕駛時的危險偵測能力</a:t>
            </a:r>
          </a:p>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意</a:t>
            </a:r>
            <a:r>
              <a:rPr lang="zh-TW" altLang="en-US" sz="2400" dirty="0" smtClean="0">
                <a:latin typeface="微軟正黑體" panose="020B0604030504040204" pitchFamily="34" charset="-120"/>
                <a:ea typeface="微軟正黑體" panose="020B0604030504040204" pitchFamily="34" charset="-120"/>
              </a:rPr>
              <a:t>像</a:t>
            </a:r>
            <a:r>
              <a:rPr lang="zh-TW" altLang="en-US" sz="2400" dirty="0">
                <a:latin typeface="微軟正黑體" panose="020B0604030504040204" pitchFamily="34" charset="-120"/>
                <a:ea typeface="微軟正黑體" panose="020B0604030504040204" pitchFamily="34" charset="-120"/>
              </a:rPr>
              <a:t>誘導不僅在駕駛中會</a:t>
            </a:r>
            <a:r>
              <a:rPr lang="zh-TW" altLang="en-US" sz="2400" b="1" dirty="0">
                <a:latin typeface="微軟正黑體" panose="020B0604030504040204" pitchFamily="34" charset="-120"/>
                <a:ea typeface="微軟正黑體" panose="020B0604030504040204" pitchFamily="34" charset="-120"/>
              </a:rPr>
              <a:t>較難偵測到危險</a:t>
            </a:r>
            <a:r>
              <a:rPr lang="zh-TW" altLang="en-US" sz="2400" dirty="0">
                <a:latin typeface="微軟正黑體" panose="020B0604030504040204" pitchFamily="34" charset="-120"/>
                <a:ea typeface="微軟正黑體" panose="020B0604030504040204" pitchFamily="34" charset="-120"/>
              </a:rPr>
              <a:t>，其</a:t>
            </a:r>
            <a:r>
              <a:rPr lang="zh-TW" altLang="en-US" sz="2400" b="1" dirty="0">
                <a:latin typeface="微軟正黑體" panose="020B0604030504040204" pitchFamily="34" charset="-120"/>
                <a:ea typeface="微軟正黑體" panose="020B0604030504040204" pitchFamily="34" charset="-120"/>
              </a:rPr>
              <a:t>反應時間也最長</a:t>
            </a:r>
          </a:p>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與先前研究結果一致，有次要任務之下會造成</a:t>
            </a:r>
            <a:r>
              <a:rPr lang="zh-TW" altLang="en-US" sz="2400" b="1" dirty="0">
                <a:latin typeface="微軟正黑體" panose="020B0604030504040204" pitchFamily="34" charset="-120"/>
                <a:ea typeface="微軟正黑體" panose="020B0604030504040204" pitchFamily="34" charset="-120"/>
              </a:rPr>
              <a:t>危險偵測能力</a:t>
            </a:r>
            <a:r>
              <a:rPr lang="zh-TW" altLang="en-US" sz="2400" b="1" dirty="0" smtClean="0">
                <a:latin typeface="微軟正黑體" panose="020B0604030504040204" pitchFamily="34" charset="-120"/>
                <a:ea typeface="微軟正黑體" panose="020B0604030504040204" pitchFamily="34" charset="-120"/>
              </a:rPr>
              <a:t>下降</a:t>
            </a:r>
            <a:endParaRPr lang="en-US" altLang="zh-TW" sz="2400" b="1" dirty="0" smtClean="0">
              <a:solidFill>
                <a:schemeClr val="bg1">
                  <a:lumMod val="75000"/>
                </a:schemeClr>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smtClean="0">
                <a:latin typeface="微軟正黑體" panose="020B0604030504040204" pitchFamily="34" charset="-120"/>
                <a:ea typeface="微軟正黑體" panose="020B0604030504040204" pitchFamily="34" charset="-120"/>
              </a:rPr>
              <a:t>無論</a:t>
            </a:r>
            <a:r>
              <a:rPr lang="zh-TW" altLang="en-US" sz="2400" dirty="0">
                <a:latin typeface="微軟正黑體" panose="020B0604030504040204" pitchFamily="34" charset="-120"/>
                <a:ea typeface="微軟正黑體" panose="020B0604030504040204" pitchFamily="34" charset="-120"/>
              </a:rPr>
              <a:t>分心情況如何，次要任務的表現始終如一</a:t>
            </a:r>
            <a:r>
              <a:rPr lang="zh-TW" altLang="en-US" sz="2400" dirty="0" smtClean="0">
                <a:latin typeface="微軟正黑體" panose="020B0604030504040204" pitchFamily="34" charset="-120"/>
                <a:ea typeface="微軟正黑體" panose="020B0604030504040204" pitchFamily="34" charset="-120"/>
              </a:rPr>
              <a:t>，而</a:t>
            </a:r>
            <a:r>
              <a:rPr lang="zh-TW" altLang="en-US" sz="2400" dirty="0">
                <a:latin typeface="微軟正黑體" panose="020B0604030504040204" pitchFamily="34" charset="-120"/>
                <a:ea typeface="微軟正黑體" panose="020B0604030504040204" pitchFamily="34" charset="-120"/>
              </a:rPr>
              <a:t>危險檢測性能卻下降了。這可能表明雙重任務的參與者採用了</a:t>
            </a:r>
            <a:r>
              <a:rPr lang="zh-TW" altLang="en-US" sz="2400" dirty="0" smtClean="0">
                <a:latin typeface="微軟正黑體" panose="020B0604030504040204" pitchFamily="34" charset="-120"/>
                <a:ea typeface="微軟正黑體" panose="020B0604030504040204" pitchFamily="34" charset="-120"/>
              </a:rPr>
              <a:t>與</a:t>
            </a:r>
            <a:r>
              <a:rPr lang="zh-TW" altLang="en-US" sz="2400" dirty="0">
                <a:latin typeface="微軟正黑體" panose="020B0604030504040204" pitchFamily="34" charset="-120"/>
                <a:ea typeface="微軟正黑體" panose="020B0604030504040204" pitchFamily="34" charset="-120"/>
              </a:rPr>
              <a:t>無</a:t>
            </a:r>
            <a:r>
              <a:rPr lang="zh-TW" altLang="en-US" sz="2400" dirty="0" smtClean="0">
                <a:latin typeface="微軟正黑體" panose="020B0604030504040204" pitchFamily="34" charset="-120"/>
                <a:ea typeface="微軟正黑體" panose="020B0604030504040204" pitchFamily="34" charset="-120"/>
              </a:rPr>
              <a:t>分心任務的</a:t>
            </a:r>
            <a:r>
              <a:rPr lang="zh-TW" altLang="en-US" sz="2400" dirty="0">
                <a:latin typeface="微軟正黑體" panose="020B0604030504040204" pitchFamily="34" charset="-120"/>
                <a:ea typeface="微軟正黑體" panose="020B0604030504040204" pitchFamily="34" charset="-120"/>
              </a:rPr>
              <a:t>參與者不同的認知策略。因此進行實驗二，</a:t>
            </a:r>
            <a:r>
              <a:rPr lang="zh-TW" altLang="en-US" sz="2400" dirty="0" smtClean="0">
                <a:latin typeface="微軟正黑體" panose="020B0604030504040204" pitchFamily="34" charset="-120"/>
                <a:ea typeface="微軟正黑體" panose="020B0604030504040204" pitchFamily="34" charset="-120"/>
              </a:rPr>
              <a:t>透過眼球</a:t>
            </a:r>
            <a:r>
              <a:rPr lang="zh-TW" altLang="en-US" sz="2400" dirty="0">
                <a:latin typeface="微軟正黑體" panose="020B0604030504040204" pitchFamily="34" charset="-120"/>
                <a:ea typeface="微軟正黑體" panose="020B0604030504040204" pitchFamily="34" charset="-120"/>
              </a:rPr>
              <a:t>活動探討錯誤的發生是因為</a:t>
            </a:r>
            <a:r>
              <a:rPr lang="zh-TW" altLang="en-US" sz="2400" b="1" dirty="0">
                <a:latin typeface="微軟正黑體" panose="020B0604030504040204" pitchFamily="34" charset="-120"/>
                <a:ea typeface="微軟正黑體" panose="020B0604030504040204" pitchFamily="34" charset="-120"/>
              </a:rPr>
              <a:t>認知上</a:t>
            </a:r>
            <a:r>
              <a:rPr lang="zh-TW" altLang="en-US" sz="2400" dirty="0">
                <a:latin typeface="微軟正黑體" panose="020B0604030504040204" pitchFamily="34" charset="-120"/>
                <a:ea typeface="微軟正黑體" panose="020B0604030504040204" pitchFamily="34" charset="-120"/>
              </a:rPr>
              <a:t>還是</a:t>
            </a:r>
            <a:r>
              <a:rPr lang="zh-TW" altLang="en-US" sz="2400" b="1" dirty="0">
                <a:latin typeface="微軟正黑體" panose="020B0604030504040204" pitchFamily="34" charset="-120"/>
                <a:ea typeface="微軟正黑體" panose="020B0604030504040204" pitchFamily="34" charset="-120"/>
              </a:rPr>
              <a:t>視覺上</a:t>
            </a:r>
            <a:r>
              <a:rPr lang="zh-TW" altLang="en-US" sz="2400" dirty="0">
                <a:latin typeface="微軟正黑體" panose="020B0604030504040204" pitchFamily="34" charset="-120"/>
                <a:ea typeface="微軟正黑體" panose="020B0604030504040204" pitchFamily="34" charset="-120"/>
              </a:rPr>
              <a:t>的問題</a:t>
            </a:r>
          </a:p>
          <a:p>
            <a:pPr marL="342900" indent="-342900">
              <a:lnSpc>
                <a:spcPct val="150000"/>
              </a:lnSpc>
              <a:buFont typeface="Arial" panose="020B0604020202020204" pitchFamily="34" charset="0"/>
              <a:buChar char="•"/>
            </a:pPr>
            <a:endParaRPr lang="zh-TW" altLang="en-US" sz="2400" dirty="0">
              <a:latin typeface="微軟正黑體" panose="020B0604030504040204" pitchFamily="34" charset="-120"/>
              <a:ea typeface="微軟正黑體" panose="020B0604030504040204" pitchFamily="34" charset="-12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83432" y="2060848"/>
            <a:ext cx="6192688" cy="3308470"/>
          </a:xfrm>
          <a:prstGeom prst="rect">
            <a:avLst/>
          </a:prstGeom>
        </p:spPr>
        <p:txBody>
          <a:bodyPr wrap="square">
            <a:spAutoFit/>
          </a:bodyPr>
          <a:lstStyle/>
          <a:p>
            <a:pPr>
              <a:lnSpc>
                <a:spcPct val="130000"/>
              </a:lnSpc>
              <a:spcBef>
                <a:spcPts val="600"/>
              </a:spcBef>
              <a:buFont typeface="Wingdings" pitchFamily="2" charset="2"/>
              <a:buChar char="Ø"/>
            </a:pPr>
            <a:r>
              <a:rPr lang="zh-TW" altLang="en-US" sz="2400" dirty="0">
                <a:latin typeface="微軟正黑體" pitchFamily="34" charset="-120"/>
                <a:ea typeface="微軟正黑體" pitchFamily="34" charset="-120"/>
              </a:rPr>
              <a:t>受測者</a:t>
            </a:r>
            <a:endParaRPr lang="en-US" altLang="zh-TW" sz="2400" dirty="0">
              <a:latin typeface="微軟正黑體" pitchFamily="34" charset="-120"/>
              <a:ea typeface="微軟正黑體" pitchFamily="34" charset="-120"/>
            </a:endParaRPr>
          </a:p>
          <a:p>
            <a:pPr>
              <a:lnSpc>
                <a:spcPct val="130000"/>
              </a:lnSpc>
              <a:spcBef>
                <a:spcPts val="600"/>
              </a:spcBef>
            </a:pPr>
            <a:r>
              <a:rPr lang="en-US" altLang="zh-TW" sz="2400" dirty="0">
                <a:latin typeface="微軟正黑體" pitchFamily="34" charset="-120"/>
                <a:ea typeface="微軟正黑體" pitchFamily="34" charset="-120"/>
              </a:rPr>
              <a:t>   46</a:t>
            </a:r>
            <a:r>
              <a:rPr lang="zh-TW" altLang="en-US" sz="2400" dirty="0">
                <a:latin typeface="微軟正黑體" pitchFamily="34" charset="-120"/>
                <a:ea typeface="微軟正黑體" pitchFamily="34" charset="-120"/>
              </a:rPr>
              <a:t>位</a:t>
            </a:r>
            <a:r>
              <a:rPr lang="en-US" altLang="zh-TW" sz="2400" dirty="0">
                <a:latin typeface="微軟正黑體" pitchFamily="34" charset="-120"/>
                <a:ea typeface="微軟正黑體" pitchFamily="34" charset="-120"/>
              </a:rPr>
              <a:t>(11</a:t>
            </a:r>
            <a:r>
              <a:rPr lang="zh-TW" altLang="en-US" sz="2400" dirty="0" smtClean="0">
                <a:latin typeface="微軟正黑體" pitchFamily="34" charset="-120"/>
                <a:ea typeface="微軟正黑體" pitchFamily="34" charset="-120"/>
              </a:rPr>
              <a:t>男，</a:t>
            </a:r>
            <a:r>
              <a:rPr lang="en-US" altLang="zh-TW" sz="2400" dirty="0">
                <a:latin typeface="微軟正黑體" pitchFamily="34" charset="-120"/>
                <a:ea typeface="微軟正黑體" pitchFamily="34" charset="-120"/>
              </a:rPr>
              <a:t>35</a:t>
            </a:r>
            <a:r>
              <a:rPr lang="zh-TW" altLang="en-US" sz="2400" dirty="0" smtClean="0">
                <a:latin typeface="微軟正黑體" pitchFamily="34" charset="-120"/>
                <a:ea typeface="微軟正黑體" pitchFamily="34" charset="-120"/>
              </a:rPr>
              <a:t>女</a:t>
            </a:r>
            <a:r>
              <a:rPr lang="en-US" altLang="zh-TW" sz="2400" dirty="0" smtClean="0">
                <a:latin typeface="微軟正黑體" pitchFamily="34" charset="-120"/>
                <a:ea typeface="微軟正黑體" pitchFamily="34" charset="-120"/>
              </a:rPr>
              <a:t>)</a:t>
            </a:r>
            <a:endParaRPr lang="en-US" altLang="zh-TW" sz="2400" dirty="0">
              <a:latin typeface="微軟正黑體" pitchFamily="34" charset="-120"/>
              <a:ea typeface="微軟正黑體" pitchFamily="34" charset="-120"/>
            </a:endParaRPr>
          </a:p>
          <a:p>
            <a:pPr>
              <a:lnSpc>
                <a:spcPct val="130000"/>
              </a:lnSpc>
              <a:spcBef>
                <a:spcPts val="600"/>
              </a:spcBef>
            </a:pPr>
            <a:r>
              <a:rPr lang="zh-TW" altLang="en-US" sz="2400" dirty="0">
                <a:latin typeface="微軟正黑體" pitchFamily="34" charset="-120"/>
                <a:ea typeface="微軟正黑體" pitchFamily="34" charset="-120"/>
              </a:rPr>
              <a:t>   年齡</a:t>
            </a:r>
            <a:r>
              <a:rPr lang="en-US" altLang="zh-TW" sz="2400" dirty="0">
                <a:latin typeface="微軟正黑體" pitchFamily="34" charset="-120"/>
                <a:ea typeface="微軟正黑體" pitchFamily="34" charset="-120"/>
              </a:rPr>
              <a:t>18~64</a:t>
            </a:r>
            <a:r>
              <a:rPr lang="zh-TW" altLang="en-US" sz="2400" dirty="0">
                <a:latin typeface="微軟正黑體" pitchFamily="34" charset="-120"/>
                <a:ea typeface="微軟正黑體" pitchFamily="34" charset="-120"/>
              </a:rPr>
              <a:t>歲</a:t>
            </a:r>
            <a:endParaRPr lang="en-US" altLang="zh-TW" sz="2400" dirty="0">
              <a:latin typeface="微軟正黑體" pitchFamily="34" charset="-120"/>
              <a:ea typeface="微軟正黑體" pitchFamily="34" charset="-120"/>
            </a:endParaRPr>
          </a:p>
          <a:p>
            <a:pPr>
              <a:lnSpc>
                <a:spcPct val="130000"/>
              </a:lnSpc>
              <a:spcBef>
                <a:spcPts val="600"/>
              </a:spcBef>
            </a:pPr>
            <a:r>
              <a:rPr lang="zh-TW" altLang="en-US" sz="2400" dirty="0">
                <a:latin typeface="微軟正黑體" pitchFamily="34" charset="-120"/>
                <a:ea typeface="微軟正黑體" pitchFamily="34" charset="-120"/>
              </a:rPr>
              <a:t>   </a:t>
            </a:r>
            <a:r>
              <a:rPr lang="zh-TW" altLang="en-US" sz="2400" dirty="0" smtClean="0">
                <a:latin typeface="微軟正黑體" pitchFamily="34" charset="-120"/>
                <a:ea typeface="微軟正黑體" pitchFamily="34" charset="-120"/>
              </a:rPr>
              <a:t>擁有英國駕照</a:t>
            </a:r>
            <a:endParaRPr lang="en-US" altLang="zh-TW" sz="2400" dirty="0">
              <a:latin typeface="微軟正黑體" pitchFamily="34" charset="-120"/>
              <a:ea typeface="微軟正黑體" pitchFamily="34" charset="-120"/>
            </a:endParaRPr>
          </a:p>
          <a:p>
            <a:pPr>
              <a:lnSpc>
                <a:spcPct val="130000"/>
              </a:lnSpc>
              <a:spcBef>
                <a:spcPts val="600"/>
              </a:spcBef>
            </a:pPr>
            <a:r>
              <a:rPr lang="zh-TW" altLang="en-US" sz="2400" dirty="0">
                <a:latin typeface="微軟正黑體" pitchFamily="34" charset="-120"/>
                <a:ea typeface="微軟正黑體" pitchFamily="34" charset="-120"/>
              </a:rPr>
              <a:t> </a:t>
            </a:r>
            <a:r>
              <a:rPr lang="zh-TW" altLang="en-US" sz="2400" dirty="0" smtClean="0">
                <a:latin typeface="微軟正黑體" pitchFamily="34" charset="-120"/>
                <a:ea typeface="微軟正黑體" pitchFamily="34" charset="-120"/>
              </a:rPr>
              <a:t>  視力正常</a:t>
            </a:r>
            <a:endParaRPr lang="en-US" altLang="zh-TW" sz="2400" dirty="0">
              <a:latin typeface="微軟正黑體" pitchFamily="34" charset="-120"/>
              <a:ea typeface="微軟正黑體" pitchFamily="34" charset="-120"/>
            </a:endParaRPr>
          </a:p>
          <a:p>
            <a:pPr>
              <a:lnSpc>
                <a:spcPct val="130000"/>
              </a:lnSpc>
              <a:spcBef>
                <a:spcPts val="600"/>
              </a:spcBef>
            </a:pPr>
            <a:r>
              <a:rPr lang="zh-TW" altLang="en-US" sz="2400" dirty="0">
                <a:latin typeface="微軟正黑體" pitchFamily="34" charset="-120"/>
                <a:ea typeface="微軟正黑體" pitchFamily="34" charset="-120"/>
              </a:rPr>
              <a:t>   平均</a:t>
            </a:r>
            <a:r>
              <a:rPr lang="en-US" altLang="zh-TW" sz="2400" dirty="0">
                <a:latin typeface="微軟正黑體" pitchFamily="34" charset="-120"/>
                <a:ea typeface="微軟正黑體" pitchFamily="34" charset="-120"/>
              </a:rPr>
              <a:t>6.09</a:t>
            </a:r>
            <a:r>
              <a:rPr lang="zh-TW" altLang="en-US" sz="2400" dirty="0">
                <a:latin typeface="微軟正黑體" pitchFamily="34" charset="-120"/>
                <a:ea typeface="微軟正黑體" pitchFamily="34" charset="-120"/>
              </a:rPr>
              <a:t>年以上駕駛</a:t>
            </a:r>
            <a:r>
              <a:rPr lang="zh-TW" altLang="en-US" sz="2400" dirty="0" smtClean="0">
                <a:latin typeface="微軟正黑體" pitchFamily="34" charset="-120"/>
                <a:ea typeface="微軟正黑體" pitchFamily="34" charset="-120"/>
              </a:rPr>
              <a:t>經驗</a:t>
            </a:r>
            <a:endParaRPr lang="en-US" altLang="zh-TW" sz="2400" dirty="0">
              <a:latin typeface="微軟正黑體" pitchFamily="34" charset="-120"/>
              <a:ea typeface="微軟正黑體" pitchFamily="34" charset="-120"/>
            </a:endParaRPr>
          </a:p>
        </p:txBody>
      </p:sp>
      <p:sp>
        <p:nvSpPr>
          <p:cNvPr id="6" name="矩形 5"/>
          <p:cNvSpPr/>
          <p:nvPr/>
        </p:nvSpPr>
        <p:spPr>
          <a:xfrm>
            <a:off x="-18979" y="0"/>
            <a:ext cx="10668000" cy="1181350"/>
          </a:xfrm>
          <a:prstGeom prst="rect">
            <a:avLst/>
          </a:prstGeom>
          <a:solidFill>
            <a:schemeClr val="accent3">
              <a:lumMod val="60000"/>
              <a:lumOff val="4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sp>
        <p:nvSpPr>
          <p:cNvPr id="7" name="矩形 6"/>
          <p:cNvSpPr/>
          <p:nvPr/>
        </p:nvSpPr>
        <p:spPr>
          <a:xfrm>
            <a:off x="623392" y="403234"/>
            <a:ext cx="4536504" cy="6429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6000" dirty="0">
                <a:solidFill>
                  <a:schemeClr val="tx1"/>
                </a:solidFill>
                <a:latin typeface="微軟正黑體" pitchFamily="34" charset="-120"/>
                <a:ea typeface="微軟正黑體" pitchFamily="34" charset="-120"/>
              </a:rPr>
              <a:t>方法 </a:t>
            </a:r>
            <a:r>
              <a:rPr lang="zh-TW" altLang="en-US" sz="2800" dirty="0" smtClean="0">
                <a:solidFill>
                  <a:schemeClr val="tx1"/>
                </a:solidFill>
                <a:latin typeface="微軟正黑體" pitchFamily="34" charset="-120"/>
                <a:ea typeface="微軟正黑體" pitchFamily="34" charset="-120"/>
              </a:rPr>
              <a:t>實驗二</a:t>
            </a:r>
            <a:endParaRPr lang="zh-TW" altLang="en-US" sz="2800" dirty="0">
              <a:solidFill>
                <a:schemeClr val="tx1"/>
              </a:solidFill>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635307" y="1407342"/>
            <a:ext cx="10369152" cy="4893647"/>
          </a:xfrm>
          <a:prstGeom prst="rect">
            <a:avLst/>
          </a:prstGeom>
        </p:spPr>
        <p:txBody>
          <a:bodyPr wrap="square">
            <a:spAutoFit/>
          </a:bodyPr>
          <a:lstStyle/>
          <a:p>
            <a:pPr>
              <a:lnSpc>
                <a:spcPct val="130000"/>
              </a:lnSpc>
            </a:pPr>
            <a:r>
              <a:rPr lang="zh-TW" altLang="en-US" sz="2400" dirty="0">
                <a:latin typeface="微軟正黑體" panose="020B0604030504040204" pitchFamily="34" charset="-120"/>
                <a:ea typeface="微軟正黑體" panose="020B0604030504040204" pitchFamily="34" charset="-120"/>
              </a:rPr>
              <a:t>儀器</a:t>
            </a:r>
          </a:p>
          <a:p>
            <a:pPr marL="342900" indent="-342900">
              <a:lnSpc>
                <a:spcPct val="130000"/>
              </a:lnSpc>
              <a:buFont typeface="Wingdings" panose="05000000000000000000" pitchFamily="2" charset="2"/>
              <a:buChar char="u"/>
            </a:pPr>
            <a:r>
              <a:rPr lang="zh-TW" altLang="en-US" sz="2400" dirty="0">
                <a:latin typeface="微軟正黑體" panose="020B0604030504040204" pitchFamily="34" charset="-120"/>
                <a:ea typeface="微軟正黑體" panose="020B0604030504040204" pitchFamily="34" charset="-120"/>
              </a:rPr>
              <a:t>危險</a:t>
            </a:r>
            <a:r>
              <a:rPr lang="zh-TW" altLang="en-US" sz="2400" dirty="0" smtClean="0">
                <a:latin typeface="微軟正黑體" panose="020B0604030504040204" pitchFamily="34" charset="-120"/>
                <a:ea typeface="微軟正黑體" panose="020B0604030504040204" pitchFamily="34" charset="-120"/>
              </a:rPr>
              <a:t>偵測影片</a:t>
            </a:r>
            <a:r>
              <a:rPr lang="en-US" altLang="zh-TW" sz="2400" dirty="0" smtClean="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使用</a:t>
            </a:r>
            <a:r>
              <a:rPr lang="en-US" altLang="zh-TW" sz="2400" dirty="0">
                <a:latin typeface="微軟正黑體" panose="020B0604030504040204" pitchFamily="34" charset="-120"/>
                <a:ea typeface="微軟正黑體" panose="020B0604030504040204" pitchFamily="34" charset="-120"/>
              </a:rPr>
              <a:t>16</a:t>
            </a:r>
            <a:r>
              <a:rPr lang="zh-TW" altLang="en-US" sz="2400" dirty="0">
                <a:latin typeface="微軟正黑體" panose="020B0604030504040204" pitchFamily="34" charset="-120"/>
                <a:ea typeface="微軟正黑體" panose="020B0604030504040204" pitchFamily="34" charset="-120"/>
              </a:rPr>
              <a:t>個於汽車內拍攝的</a:t>
            </a:r>
            <a:r>
              <a:rPr lang="zh-TW" altLang="en-US" sz="2400" dirty="0" smtClean="0">
                <a:latin typeface="微軟正黑體" panose="020B0604030504040204" pitchFamily="34" charset="-120"/>
                <a:ea typeface="微軟正黑體" panose="020B0604030504040204" pitchFamily="34" charset="-120"/>
              </a:rPr>
              <a:t>道路影片</a:t>
            </a:r>
            <a:endParaRPr lang="en-US" altLang="zh-TW" sz="2400" dirty="0" smtClean="0">
              <a:latin typeface="微軟正黑體" panose="020B0604030504040204" pitchFamily="34" charset="-120"/>
              <a:ea typeface="微軟正黑體" panose="020B0604030504040204" pitchFamily="34" charset="-120"/>
            </a:endParaRPr>
          </a:p>
          <a:p>
            <a:pPr>
              <a:lnSpc>
                <a:spcPct val="130000"/>
              </a:lnSpc>
            </a:pPr>
            <a:r>
              <a:rPr lang="en-US" altLang="zh-TW" sz="2400" dirty="0" smtClean="0"/>
              <a:t>(</a:t>
            </a:r>
            <a:r>
              <a:rPr lang="zh-TW" altLang="en-US" sz="2000" dirty="0">
                <a:latin typeface="微軟正黑體" panose="020B0604030504040204" pitchFamily="34" charset="-120"/>
                <a:ea typeface="微軟正黑體" panose="020B0604030504040204" pitchFamily="34" charset="-120"/>
              </a:rPr>
              <a:t>美國駕駛標準局危險感知測試</a:t>
            </a:r>
            <a:r>
              <a:rPr lang="en-US" altLang="zh-TW" sz="1600" dirty="0" smtClean="0"/>
              <a:t>Driving </a:t>
            </a:r>
            <a:r>
              <a:rPr lang="en-US" altLang="zh-TW" sz="1600" dirty="0"/>
              <a:t>Standards Agency hazard perception test </a:t>
            </a:r>
            <a:r>
              <a:rPr lang="en-US" altLang="zh-TW" sz="1600" dirty="0" smtClean="0"/>
              <a:t>,</a:t>
            </a:r>
            <a:r>
              <a:rPr lang="en-US" altLang="zh-TW" dirty="0" smtClean="0"/>
              <a:t>DSA</a:t>
            </a:r>
            <a:r>
              <a:rPr lang="en-US" altLang="zh-TW" dirty="0"/>
              <a:t>, 2006</a:t>
            </a:r>
            <a:r>
              <a:rPr lang="en-US" altLang="zh-TW" sz="2400" dirty="0"/>
              <a:t>) </a:t>
            </a:r>
            <a:endParaRPr lang="zh-TW" altLang="en-US" sz="2400" dirty="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u"/>
            </a:pPr>
            <a:r>
              <a:rPr lang="zh-TW" altLang="en-US" sz="2400" dirty="0">
                <a:latin typeface="微軟正黑體" panose="020B0604030504040204" pitchFamily="34" charset="-120"/>
                <a:ea typeface="微軟正黑體" panose="020B0604030504040204" pitchFamily="34" charset="-120"/>
              </a:rPr>
              <a:t> </a:t>
            </a:r>
            <a:r>
              <a:rPr lang="zh-TW" altLang="en-US" sz="2400" dirty="0" smtClean="0">
                <a:latin typeface="微軟正黑體" panose="020B0604030504040204" pitchFamily="34" charset="-120"/>
                <a:ea typeface="微軟正黑體" panose="020B0604030504040204" pitchFamily="34" charset="-120"/>
              </a:rPr>
              <a:t>  </a:t>
            </a:r>
            <a:r>
              <a:rPr lang="en-US" altLang="zh-TW" sz="2400" dirty="0" smtClean="0">
                <a:latin typeface="微軟正黑體" panose="020B0604030504040204" pitchFamily="34" charset="-120"/>
                <a:ea typeface="微軟正黑體" panose="020B0604030504040204" pitchFamily="34" charset="-120"/>
              </a:rPr>
              <a:t>8</a:t>
            </a:r>
            <a:r>
              <a:rPr lang="zh-TW" altLang="en-US" sz="2400" dirty="0" smtClean="0">
                <a:latin typeface="微軟正黑體" panose="020B0604030504040204" pitchFamily="34" charset="-120"/>
                <a:ea typeface="微軟正黑體" panose="020B0604030504040204" pitchFamily="34" charset="-120"/>
              </a:rPr>
              <a:t>個影片包含危險</a:t>
            </a:r>
            <a:r>
              <a:rPr lang="zh-TW" altLang="en-US" sz="2400" dirty="0">
                <a:latin typeface="微軟正黑體" panose="020B0604030504040204" pitchFamily="34" charset="-120"/>
                <a:ea typeface="微軟正黑體" panose="020B0604030504040204" pitchFamily="34" charset="-120"/>
              </a:rPr>
              <a:t>事件</a:t>
            </a:r>
            <a:r>
              <a:rPr lang="en-US" altLang="zh-TW" sz="2400" dirty="0" smtClean="0">
                <a:latin typeface="微軟正黑體" panose="020B0604030504040204" pitchFamily="34" charset="-120"/>
                <a:ea typeface="微軟正黑體" panose="020B0604030504040204" pitchFamily="34" charset="-120"/>
              </a:rPr>
              <a:t>(4</a:t>
            </a:r>
            <a:r>
              <a:rPr lang="zh-TW" altLang="en-US" sz="2400" dirty="0" smtClean="0">
                <a:latin typeface="微軟正黑體" panose="020B0604030504040204" pitchFamily="34" charset="-120"/>
                <a:ea typeface="微軟正黑體" panose="020B0604030504040204" pitchFamily="34" charset="-120"/>
              </a:rPr>
              <a:t>個事件發生螢幕</a:t>
            </a:r>
            <a:r>
              <a:rPr lang="zh-TW" altLang="en-US" sz="2400" dirty="0">
                <a:latin typeface="微軟正黑體" panose="020B0604030504040204" pitchFamily="34" charset="-120"/>
                <a:ea typeface="微軟正黑體" panose="020B0604030504040204" pitchFamily="34" charset="-120"/>
              </a:rPr>
              <a:t>中間</a:t>
            </a:r>
            <a:r>
              <a:rPr lang="zh-TW" altLang="en-US" sz="2400" dirty="0" smtClean="0">
                <a:latin typeface="微軟正黑體" panose="020B0604030504040204" pitchFamily="34" charset="-120"/>
                <a:ea typeface="微軟正黑體" panose="020B0604030504040204" pitchFamily="34" charset="-120"/>
              </a:rPr>
              <a:t>與</a:t>
            </a:r>
            <a:r>
              <a:rPr lang="en-US" altLang="zh-TW" sz="2400" dirty="0">
                <a:latin typeface="微軟正黑體" panose="020B0604030504040204" pitchFamily="34" charset="-120"/>
                <a:ea typeface="微軟正黑體" panose="020B0604030504040204" pitchFamily="34" charset="-120"/>
              </a:rPr>
              <a:t>4</a:t>
            </a:r>
            <a:r>
              <a:rPr lang="zh-TW" altLang="en-US" sz="2400" dirty="0" smtClean="0">
                <a:latin typeface="微軟正黑體" panose="020B0604030504040204" pitchFamily="34" charset="-120"/>
                <a:ea typeface="微軟正黑體" panose="020B0604030504040204" pitchFamily="34" charset="-120"/>
              </a:rPr>
              <a:t>個於外圍發生</a:t>
            </a:r>
            <a:r>
              <a:rPr lang="en-US" altLang="zh-TW" sz="2400" dirty="0" smtClean="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a:p>
            <a:pPr>
              <a:lnSpc>
                <a:spcPct val="130000"/>
              </a:lnSpc>
            </a:pPr>
            <a:r>
              <a:rPr lang="en-US" altLang="zh-TW" sz="2400" dirty="0">
                <a:latin typeface="微軟正黑體" panose="020B0604030504040204" pitchFamily="34" charset="-120"/>
                <a:ea typeface="微軟正黑體" panose="020B0604030504040204" pitchFamily="34" charset="-120"/>
              </a:rPr>
              <a:t>   </a:t>
            </a:r>
            <a:endParaRPr lang="en-US" altLang="zh-TW" sz="2400" dirty="0" smtClean="0">
              <a:latin typeface="微軟正黑體" panose="020B0604030504040204" pitchFamily="34" charset="-120"/>
              <a:ea typeface="微軟正黑體" panose="020B0604030504040204" pitchFamily="34" charset="-120"/>
            </a:endParaRPr>
          </a:p>
          <a:p>
            <a:pPr>
              <a:lnSpc>
                <a:spcPct val="130000"/>
              </a:lnSpc>
            </a:pPr>
            <a:r>
              <a:rPr lang="zh-TW" altLang="en-US" sz="2400" dirty="0" smtClean="0">
                <a:latin typeface="微軟正黑體" panose="020B0604030504040204" pitchFamily="34" charset="-120"/>
                <a:ea typeface="微軟正黑體" panose="020B0604030504040204" pitchFamily="34" charset="-120"/>
              </a:rPr>
              <a:t>每個</a:t>
            </a:r>
            <a:r>
              <a:rPr lang="zh-TW" altLang="en-US" sz="2400" dirty="0">
                <a:latin typeface="微軟正黑體" panose="020B0604030504040204" pitchFamily="34" charset="-120"/>
                <a:ea typeface="微軟正黑體" panose="020B0604030504040204" pitchFamily="34" charset="-120"/>
              </a:rPr>
              <a:t>影片</a:t>
            </a:r>
            <a:r>
              <a:rPr lang="zh-TW" altLang="en-US" sz="2400" dirty="0" smtClean="0">
                <a:latin typeface="微軟正黑體" panose="020B0604030504040204" pitchFamily="34" charset="-120"/>
                <a:ea typeface="微軟正黑體" panose="020B0604030504040204" pitchFamily="34" charset="-120"/>
              </a:rPr>
              <a:t>為</a:t>
            </a:r>
            <a:r>
              <a:rPr lang="en-US" altLang="zh-TW" sz="2400" dirty="0">
                <a:latin typeface="微軟正黑體" panose="020B0604030504040204" pitchFamily="34" charset="-120"/>
                <a:ea typeface="微軟正黑體" panose="020B0604030504040204" pitchFamily="34" charset="-120"/>
              </a:rPr>
              <a:t>60</a:t>
            </a:r>
            <a:r>
              <a:rPr lang="zh-TW" altLang="en-US" sz="2400" dirty="0">
                <a:latin typeface="微軟正黑體" panose="020B0604030504040204" pitchFamily="34" charset="-120"/>
                <a:ea typeface="微軟正黑體" panose="020B0604030504040204" pitchFamily="34" charset="-120"/>
              </a:rPr>
              <a:t>秒左右，實驗共</a:t>
            </a:r>
            <a:r>
              <a:rPr lang="en-US" altLang="zh-TW" sz="2400" dirty="0">
                <a:latin typeface="微軟正黑體" panose="020B0604030504040204" pitchFamily="34" charset="-120"/>
                <a:ea typeface="微軟正黑體" panose="020B0604030504040204" pitchFamily="34" charset="-120"/>
              </a:rPr>
              <a:t>17</a:t>
            </a:r>
            <a:r>
              <a:rPr lang="zh-TW" altLang="en-US" sz="2400" dirty="0">
                <a:latin typeface="微軟正黑體" panose="020B0604030504040204" pitchFamily="34" charset="-120"/>
                <a:ea typeface="微軟正黑體" panose="020B0604030504040204" pitchFamily="34" charset="-120"/>
              </a:rPr>
              <a:t>分鐘</a:t>
            </a:r>
          </a:p>
          <a:p>
            <a:pPr>
              <a:lnSpc>
                <a:spcPct val="130000"/>
              </a:lnSpc>
            </a:pPr>
            <a:r>
              <a:rPr lang="zh-TW" altLang="en-US" sz="2400" dirty="0" smtClean="0">
                <a:latin typeface="微軟正黑體" panose="020B0604030504040204" pitchFamily="34" charset="-120"/>
                <a:ea typeface="微軟正黑體" panose="020B0604030504040204" pitchFamily="34" charset="-120"/>
              </a:rPr>
              <a:t>與</a:t>
            </a:r>
            <a:r>
              <a:rPr lang="zh-TW" altLang="en-US" sz="2400" dirty="0">
                <a:latin typeface="微軟正黑體" panose="020B0604030504040204" pitchFamily="34" charset="-120"/>
                <a:ea typeface="微軟正黑體" panose="020B0604030504040204" pitchFamily="34" charset="-120"/>
              </a:rPr>
              <a:t>實驗一相同 ，</a:t>
            </a:r>
            <a:r>
              <a:rPr lang="zh-TW" altLang="en-US" sz="2400" dirty="0" smtClean="0">
                <a:latin typeface="微軟正黑體" panose="020B0604030504040204" pitchFamily="34" charset="-120"/>
                <a:ea typeface="微軟正黑體" panose="020B0604030504040204" pitchFamily="34" charset="-120"/>
              </a:rPr>
              <a:t>偵測</a:t>
            </a:r>
            <a:r>
              <a:rPr lang="zh-TW" altLang="en-US" sz="2400" dirty="0">
                <a:latin typeface="微軟正黑體" panose="020B0604030504040204" pitchFamily="34" charset="-120"/>
                <a:ea typeface="微軟正黑體" panose="020B0604030504040204" pitchFamily="34" charset="-120"/>
              </a:rPr>
              <a:t>到危險踩煞車踏板做出回應</a:t>
            </a:r>
          </a:p>
          <a:p>
            <a:pPr>
              <a:lnSpc>
                <a:spcPct val="130000"/>
              </a:lnSpc>
            </a:pPr>
            <a:r>
              <a:rPr lang="zh-TW" altLang="en-US" sz="2400" dirty="0">
                <a:latin typeface="微軟正黑體" panose="020B0604030504040204" pitchFamily="34" charset="-120"/>
                <a:ea typeface="微軟正黑體" panose="020B0604030504040204" pitchFamily="34" charset="-120"/>
              </a:rPr>
              <a:t>   </a:t>
            </a:r>
            <a:endParaRPr lang="en-US" altLang="zh-TW" sz="2400" dirty="0">
              <a:latin typeface="微軟正黑體" panose="020B0604030504040204" pitchFamily="34" charset="-120"/>
              <a:ea typeface="微軟正黑體" panose="020B0604030504040204" pitchFamily="34" charset="-120"/>
            </a:endParaRPr>
          </a:p>
          <a:p>
            <a:pPr>
              <a:lnSpc>
                <a:spcPct val="130000"/>
              </a:lnSpc>
            </a:pPr>
            <a:r>
              <a:rPr lang="zh-TW" altLang="en-US" sz="2400" dirty="0">
                <a:latin typeface="微軟正黑體" panose="020B0604030504040204" pitchFamily="34" charset="-120"/>
                <a:ea typeface="微軟正黑體" panose="020B0604030504040204" pitchFamily="34" charset="-120"/>
              </a:rPr>
              <a:t>眼球</a:t>
            </a:r>
            <a:r>
              <a:rPr lang="zh-TW" altLang="en-US" sz="2400" dirty="0" smtClean="0">
                <a:latin typeface="微軟正黑體" panose="020B0604030504040204" pitchFamily="34" charset="-120"/>
                <a:ea typeface="微軟正黑體" panose="020B0604030504040204" pitchFamily="34" charset="-120"/>
              </a:rPr>
              <a:t>追蹤儀</a:t>
            </a:r>
            <a:endParaRPr lang="zh-TW" altLang="en-US" sz="2400" dirty="0">
              <a:latin typeface="微軟正黑體" panose="020B0604030504040204" pitchFamily="34" charset="-120"/>
              <a:ea typeface="微軟正黑體" panose="020B0604030504040204" pitchFamily="34" charset="-120"/>
            </a:endParaRPr>
          </a:p>
          <a:p>
            <a:pPr>
              <a:lnSpc>
                <a:spcPct val="130000"/>
              </a:lnSpc>
            </a:pPr>
            <a:r>
              <a:rPr lang="zh-TW" altLang="en-US" sz="2400" dirty="0">
                <a:latin typeface="微軟正黑體" panose="020B0604030504040204" pitchFamily="34" charset="-120"/>
                <a:ea typeface="微軟正黑體" panose="020B0604030504040204" pitchFamily="34" charset="-120"/>
              </a:rPr>
              <a:t>   受測者在實驗過程全程配戴頭戴式</a:t>
            </a:r>
            <a:r>
              <a:rPr lang="en-US" altLang="zh-TW" sz="2400" dirty="0">
                <a:latin typeface="微軟正黑體" panose="020B0604030504040204" pitchFamily="34" charset="-120"/>
                <a:ea typeface="微軟正黑體" panose="020B0604030504040204" pitchFamily="34" charset="-120"/>
              </a:rPr>
              <a:t>ASL5000</a:t>
            </a:r>
            <a:r>
              <a:rPr lang="zh-TW" altLang="en-US" sz="2400" dirty="0">
                <a:latin typeface="微軟正黑體" panose="020B0604030504040204" pitchFamily="34" charset="-120"/>
                <a:ea typeface="微軟正黑體" panose="020B0604030504040204" pitchFamily="34" charset="-120"/>
              </a:rPr>
              <a:t>眼睛追蹤器</a:t>
            </a:r>
          </a:p>
        </p:txBody>
      </p:sp>
      <p:sp>
        <p:nvSpPr>
          <p:cNvPr id="7" name="矩形 6"/>
          <p:cNvSpPr/>
          <p:nvPr/>
        </p:nvSpPr>
        <p:spPr>
          <a:xfrm>
            <a:off x="-18979" y="0"/>
            <a:ext cx="10668000" cy="1181350"/>
          </a:xfrm>
          <a:prstGeom prst="rect">
            <a:avLst/>
          </a:prstGeom>
          <a:solidFill>
            <a:schemeClr val="accent3">
              <a:lumMod val="60000"/>
              <a:lumOff val="4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sp>
        <p:nvSpPr>
          <p:cNvPr id="8" name="矩形 7"/>
          <p:cNvSpPr/>
          <p:nvPr/>
        </p:nvSpPr>
        <p:spPr>
          <a:xfrm>
            <a:off x="623392" y="403234"/>
            <a:ext cx="4536504" cy="6429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6000" dirty="0">
                <a:solidFill>
                  <a:schemeClr val="tx1"/>
                </a:solidFill>
                <a:latin typeface="微軟正黑體" pitchFamily="34" charset="-120"/>
                <a:ea typeface="微軟正黑體" pitchFamily="34" charset="-120"/>
              </a:rPr>
              <a:t>方法 </a:t>
            </a:r>
            <a:r>
              <a:rPr lang="zh-TW" altLang="en-US" sz="2800" dirty="0" smtClean="0">
                <a:solidFill>
                  <a:schemeClr val="tx1"/>
                </a:solidFill>
                <a:latin typeface="微軟正黑體" pitchFamily="34" charset="-120"/>
                <a:ea typeface="微軟正黑體" pitchFamily="34" charset="-120"/>
              </a:rPr>
              <a:t>實驗二</a:t>
            </a:r>
            <a:endParaRPr lang="zh-TW" altLang="en-US" sz="2800" dirty="0">
              <a:solidFill>
                <a:schemeClr val="tx1"/>
              </a:solidFill>
              <a:latin typeface="微軟正黑體" pitchFamily="34" charset="-120"/>
              <a:ea typeface="微軟正黑體" pitchFamily="34" charset="-120"/>
            </a:endParaRPr>
          </a:p>
        </p:txBody>
      </p:sp>
      <p:pic>
        <p:nvPicPr>
          <p:cNvPr id="1026" name="Picture 2" descr="https://ars.els-cdn.com/content/image/1-s2.0-S1369847816000085-gr3.jpg"/>
          <p:cNvPicPr>
            <a:picLocks noChangeAspect="1" noChangeArrowheads="1"/>
          </p:cNvPicPr>
          <p:nvPr/>
        </p:nvPicPr>
        <p:blipFill rotWithShape="1">
          <a:blip r:embed="rId3">
            <a:extLst>
              <a:ext uri="{28A0092B-C50C-407E-A947-70E740481C1C}">
                <a14:useLocalDpi xmlns:a14="http://schemas.microsoft.com/office/drawing/2010/main" val="0"/>
              </a:ext>
            </a:extLst>
          </a:blip>
          <a:srcRect t="1" b="-3026"/>
          <a:stretch/>
        </p:blipFill>
        <p:spPr bwMode="auto">
          <a:xfrm>
            <a:off x="6888088" y="48028"/>
            <a:ext cx="5216013" cy="199629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07368" y="3140968"/>
            <a:ext cx="4498972" cy="3010055"/>
          </a:xfrm>
          <a:prstGeom prst="rect">
            <a:avLst/>
          </a:prstGeom>
          <a:ln w="57150">
            <a:solidFill>
              <a:schemeClr val="accent3">
                <a:lumMod val="60000"/>
                <a:lumOff val="40000"/>
              </a:schemeClr>
            </a:solidFill>
          </a:ln>
        </p:spPr>
        <p:txBody>
          <a:bodyPr wrap="square">
            <a:spAutoFit/>
          </a:bodyPr>
          <a:lstStyle/>
          <a:p>
            <a:pPr algn="ctr">
              <a:lnSpc>
                <a:spcPct val="114000"/>
              </a:lnSpc>
              <a:spcBef>
                <a:spcPts val="600"/>
              </a:spcBef>
            </a:pPr>
            <a:r>
              <a:rPr lang="zh-TW" altLang="en-US" sz="2000" dirty="0">
                <a:latin typeface="微軟正黑體" pitchFamily="34" charset="-120"/>
                <a:ea typeface="微軟正黑體" pitchFamily="34" charset="-120"/>
              </a:rPr>
              <a:t>心理意象次要任務</a:t>
            </a:r>
            <a:endParaRPr lang="en-US" altLang="zh-TW" sz="2000" dirty="0">
              <a:latin typeface="微軟正黑體" pitchFamily="34" charset="-120"/>
              <a:ea typeface="微軟正黑體" pitchFamily="34" charset="-120"/>
            </a:endParaRPr>
          </a:p>
          <a:p>
            <a:pPr>
              <a:lnSpc>
                <a:spcPct val="114000"/>
              </a:lnSpc>
              <a:spcBef>
                <a:spcPts val="1200"/>
              </a:spcBef>
            </a:pPr>
            <a:r>
              <a:rPr lang="zh-TW" altLang="en-US" sz="2000" dirty="0" smtClean="0">
                <a:latin typeface="微軟正黑體" pitchFamily="34" charset="-120"/>
                <a:ea typeface="微軟正黑體" pitchFamily="34" charset="-120"/>
              </a:rPr>
              <a:t>參與者須想像</a:t>
            </a:r>
            <a:r>
              <a:rPr lang="zh-TW" altLang="en-US" sz="2000" dirty="0">
                <a:latin typeface="微軟正黑體" pitchFamily="34" charset="-120"/>
                <a:ea typeface="微軟正黑體" pitchFamily="34" charset="-120"/>
              </a:rPr>
              <a:t>一個</a:t>
            </a:r>
            <a:r>
              <a:rPr lang="en-US" altLang="zh-TW" sz="2000" dirty="0">
                <a:latin typeface="微軟正黑體" pitchFamily="34" charset="-120"/>
                <a:ea typeface="微軟正黑體" pitchFamily="34" charset="-120"/>
              </a:rPr>
              <a:t>3X3</a:t>
            </a:r>
            <a:r>
              <a:rPr lang="zh-TW" altLang="en-US" sz="2000" dirty="0">
                <a:latin typeface="微軟正黑體" pitchFamily="34" charset="-120"/>
                <a:ea typeface="微軟正黑體" pitchFamily="34" charset="-120"/>
              </a:rPr>
              <a:t>格子</a:t>
            </a:r>
            <a:r>
              <a:rPr lang="zh-TW" altLang="en-US" sz="2000" dirty="0" smtClean="0">
                <a:latin typeface="微軟正黑體" pitchFamily="34" charset="-120"/>
                <a:ea typeface="微軟正黑體" pitchFamily="34" charset="-120"/>
              </a:rPr>
              <a:t>，</a:t>
            </a:r>
            <a:r>
              <a:rPr lang="zh-TW" altLang="en-US" sz="2000" dirty="0">
                <a:latin typeface="微軟正黑體" panose="020B0604030504040204" pitchFamily="34" charset="-120"/>
                <a:ea typeface="微軟正黑體" panose="020B0604030504040204" pitchFamily="34" charset="-120"/>
              </a:rPr>
              <a:t>想像自己位於中間的正方形中</a:t>
            </a:r>
            <a:r>
              <a:rPr lang="zh-TW" altLang="en-US" sz="2000" dirty="0" smtClean="0">
                <a:latin typeface="微軟正黑體" pitchFamily="34" charset="-120"/>
                <a:ea typeface="微軟正黑體" pitchFamily="34" charset="-120"/>
              </a:rPr>
              <a:t>。</a:t>
            </a:r>
            <a:endParaRPr lang="en-US" altLang="zh-TW" sz="2000" dirty="0" smtClean="0">
              <a:latin typeface="微軟正黑體" pitchFamily="34" charset="-120"/>
              <a:ea typeface="微軟正黑體" pitchFamily="34" charset="-120"/>
            </a:endParaRPr>
          </a:p>
          <a:p>
            <a:pPr>
              <a:lnSpc>
                <a:spcPct val="114000"/>
              </a:lnSpc>
              <a:spcBef>
                <a:spcPts val="1200"/>
              </a:spcBef>
            </a:pPr>
            <a:r>
              <a:rPr lang="zh-TW" altLang="en-US" sz="2000" dirty="0" smtClean="0">
                <a:latin typeface="微軟正黑體" panose="020B0604030504040204" pitchFamily="34" charset="-120"/>
                <a:ea typeface="微軟正黑體" panose="020B0604030504040204" pitchFamily="34" charset="-120"/>
              </a:rPr>
              <a:t>根據十</a:t>
            </a:r>
            <a:r>
              <a:rPr lang="zh-TW" altLang="en-US" sz="2000" dirty="0">
                <a:latin typeface="微軟正黑體" panose="020B0604030504040204" pitchFamily="34" charset="-120"/>
                <a:ea typeface="微軟正黑體" panose="020B0604030504040204" pitchFamily="34" charset="-120"/>
              </a:rPr>
              <a:t>條指令（例如“左”或“下”）在腦海中“走動”</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a:lnSpc>
                <a:spcPct val="114000"/>
              </a:lnSpc>
              <a:spcBef>
                <a:spcPts val="1200"/>
              </a:spcBef>
            </a:pPr>
            <a:r>
              <a:rPr lang="zh-TW" altLang="en-US" sz="2000" dirty="0" smtClean="0">
                <a:latin typeface="微軟正黑體" panose="020B0604030504040204" pitchFamily="34" charset="-120"/>
                <a:ea typeface="微軟正黑體" panose="020B0604030504040204" pitchFamily="34" charset="-120"/>
              </a:rPr>
              <a:t>在</a:t>
            </a:r>
            <a:r>
              <a:rPr lang="zh-TW" altLang="en-US" sz="2000" dirty="0">
                <a:latin typeface="微軟正黑體" panose="020B0604030504040204" pitchFamily="34" charset="-120"/>
                <a:ea typeface="微軟正黑體" panose="020B0604030504040204" pitchFamily="34" charset="-120"/>
              </a:rPr>
              <a:t>最後一條指令之後，參與者必須告訴實驗者</a:t>
            </a:r>
            <a:r>
              <a:rPr lang="zh-TW" altLang="en-US" sz="2000" dirty="0" smtClean="0">
                <a:latin typeface="微軟正黑體" panose="020B0604030504040204" pitchFamily="34" charset="-120"/>
                <a:ea typeface="微軟正黑體" panose="020B0604030504040204" pitchFamily="34" charset="-120"/>
              </a:rPr>
              <a:t>他們在</a:t>
            </a:r>
            <a:r>
              <a:rPr lang="zh-TW" altLang="en-US" sz="2000" dirty="0">
                <a:latin typeface="微軟正黑體" panose="020B0604030504040204" pitchFamily="34" charset="-120"/>
                <a:ea typeface="微軟正黑體" panose="020B0604030504040204" pitchFamily="34" charset="-120"/>
              </a:rPr>
              <a:t>哪個方塊上</a:t>
            </a:r>
          </a:p>
        </p:txBody>
      </p:sp>
      <p:pic>
        <p:nvPicPr>
          <p:cNvPr id="9" name="Picture 2"/>
          <p:cNvPicPr>
            <a:picLocks noChangeAspect="1" noChangeArrowheads="1"/>
          </p:cNvPicPr>
          <p:nvPr/>
        </p:nvPicPr>
        <p:blipFill rotWithShape="1">
          <a:blip r:embed="rId2"/>
          <a:srcRect l="538" r="383"/>
          <a:stretch/>
        </p:blipFill>
        <p:spPr bwMode="auto">
          <a:xfrm>
            <a:off x="5015880" y="3474241"/>
            <a:ext cx="6912768" cy="2006882"/>
          </a:xfrm>
          <a:prstGeom prst="rect">
            <a:avLst/>
          </a:prstGeom>
          <a:noFill/>
          <a:ln w="9525">
            <a:noFill/>
            <a:miter lim="800000"/>
            <a:headEnd/>
            <a:tailEnd/>
          </a:ln>
          <a:effectLst/>
        </p:spPr>
      </p:pic>
      <p:sp>
        <p:nvSpPr>
          <p:cNvPr id="10" name="矩形 9"/>
          <p:cNvSpPr/>
          <p:nvPr/>
        </p:nvSpPr>
        <p:spPr>
          <a:xfrm>
            <a:off x="978315" y="1052736"/>
            <a:ext cx="9953621" cy="1566583"/>
          </a:xfrm>
          <a:prstGeom prst="rect">
            <a:avLst/>
          </a:prstGeom>
        </p:spPr>
        <p:txBody>
          <a:bodyPr wrap="square">
            <a:spAutoFit/>
          </a:bodyPr>
          <a:lstStyle/>
          <a:p>
            <a:pPr>
              <a:lnSpc>
                <a:spcPct val="130000"/>
              </a:lnSpc>
              <a:spcBef>
                <a:spcPts val="600"/>
              </a:spcBef>
            </a:pPr>
            <a:r>
              <a:rPr lang="zh-TW" altLang="en-US" sz="2200" dirty="0" smtClean="0">
                <a:latin typeface="微軟正黑體" pitchFamily="34" charset="-120"/>
                <a:ea typeface="微軟正黑體" pitchFamily="34" charset="-120"/>
              </a:rPr>
              <a:t>   評估意像</a:t>
            </a:r>
            <a:r>
              <a:rPr lang="zh-TW" altLang="en-US" sz="2200" dirty="0">
                <a:latin typeface="微軟正黑體" pitchFamily="34" charset="-120"/>
                <a:ea typeface="微軟正黑體" pitchFamily="34" charset="-120"/>
              </a:rPr>
              <a:t>誘導分心測試之下眼睛移動與危險偵測</a:t>
            </a:r>
            <a:endParaRPr lang="en-US" altLang="zh-TW" sz="2200" dirty="0">
              <a:latin typeface="微軟正黑體" pitchFamily="34" charset="-120"/>
              <a:ea typeface="微軟正黑體" pitchFamily="34" charset="-120"/>
            </a:endParaRPr>
          </a:p>
          <a:p>
            <a:pPr>
              <a:lnSpc>
                <a:spcPct val="130000"/>
              </a:lnSpc>
              <a:spcBef>
                <a:spcPts val="600"/>
              </a:spcBef>
            </a:pPr>
            <a:r>
              <a:rPr lang="zh-TW" altLang="en-US" sz="2200" dirty="0">
                <a:latin typeface="微軟正黑體" pitchFamily="34" charset="-120"/>
                <a:ea typeface="微軟正黑體" pitchFamily="34" charset="-120"/>
              </a:rPr>
              <a:t>   主任務：受測者觀看駕駛情形</a:t>
            </a:r>
            <a:r>
              <a:rPr lang="zh-TW" altLang="en-US" sz="2200" dirty="0" smtClean="0">
                <a:latin typeface="微軟正黑體" pitchFamily="34" charset="-120"/>
                <a:ea typeface="微軟正黑體" pitchFamily="34" charset="-120"/>
              </a:rPr>
              <a:t>影片有</a:t>
            </a:r>
            <a:r>
              <a:rPr lang="zh-TW" altLang="en-US" sz="2200" dirty="0">
                <a:latin typeface="微軟正黑體" pitchFamily="34" charset="-120"/>
                <a:ea typeface="微軟正黑體" pitchFamily="34" charset="-120"/>
              </a:rPr>
              <a:t>任何危險</a:t>
            </a:r>
            <a:r>
              <a:rPr lang="zh-TW" altLang="en-US" sz="2200" dirty="0" smtClean="0">
                <a:latin typeface="微軟正黑體" pitchFamily="34" charset="-120"/>
                <a:ea typeface="微軟正黑體" pitchFamily="34" charset="-120"/>
              </a:rPr>
              <a:t>接近</a:t>
            </a:r>
            <a:r>
              <a:rPr lang="zh-TW" altLang="en-US" sz="2200" dirty="0">
                <a:latin typeface="微軟正黑體" pitchFamily="34" charset="-120"/>
                <a:ea typeface="微軟正黑體" pitchFamily="34" charset="-120"/>
              </a:rPr>
              <a:t>時做出回應</a:t>
            </a:r>
            <a:endParaRPr lang="en-US" altLang="zh-TW" sz="2200" dirty="0">
              <a:latin typeface="微軟正黑體" pitchFamily="34" charset="-120"/>
              <a:ea typeface="微軟正黑體" pitchFamily="34" charset="-120"/>
            </a:endParaRPr>
          </a:p>
          <a:p>
            <a:pPr>
              <a:lnSpc>
                <a:spcPct val="130000"/>
              </a:lnSpc>
              <a:spcBef>
                <a:spcPts val="600"/>
              </a:spcBef>
            </a:pPr>
            <a:r>
              <a:rPr lang="zh-TW" altLang="en-US" sz="2200" dirty="0">
                <a:latin typeface="微軟正黑體" pitchFamily="34" charset="-120"/>
                <a:ea typeface="微軟正黑體" pitchFamily="34" charset="-120"/>
              </a:rPr>
              <a:t>   次要任務</a:t>
            </a:r>
            <a:r>
              <a:rPr lang="zh-TW" altLang="en-US" sz="2200" dirty="0" smtClean="0">
                <a:latin typeface="微軟正黑體" pitchFamily="34" charset="-120"/>
                <a:ea typeface="微軟正黑體" pitchFamily="34" charset="-120"/>
              </a:rPr>
              <a:t>：一半的受</a:t>
            </a:r>
            <a:r>
              <a:rPr lang="zh-TW" altLang="en-US" sz="2200" dirty="0">
                <a:latin typeface="微軟正黑體" pitchFamily="34" charset="-120"/>
                <a:ea typeface="微軟正黑體" pitchFamily="34" charset="-120"/>
              </a:rPr>
              <a:t>測者需完成心理意象次要任務</a:t>
            </a:r>
            <a:endParaRPr lang="en-US" altLang="zh-TW" sz="2200" dirty="0">
              <a:latin typeface="微軟正黑體" pitchFamily="34" charset="-120"/>
              <a:ea typeface="微軟正黑體" pitchFamily="34" charset="-120"/>
            </a:endParaRPr>
          </a:p>
        </p:txBody>
      </p:sp>
      <p:sp>
        <p:nvSpPr>
          <p:cNvPr id="2" name="矩形 1"/>
          <p:cNvSpPr/>
          <p:nvPr/>
        </p:nvSpPr>
        <p:spPr>
          <a:xfrm>
            <a:off x="6033923" y="5661248"/>
            <a:ext cx="5084982" cy="369332"/>
          </a:xfrm>
          <a:prstGeom prst="rect">
            <a:avLst/>
          </a:prstGeom>
        </p:spPr>
        <p:txBody>
          <a:bodyPr wrap="none">
            <a:spAutoFit/>
          </a:bodyPr>
          <a:lstStyle/>
          <a:p>
            <a:r>
              <a:rPr lang="zh-TW" altLang="en-US" dirty="0">
                <a:latin typeface="微軟正黑體" panose="020B0604030504040204" pitchFamily="34" charset="-120"/>
                <a:ea typeface="微軟正黑體" panose="020B0604030504040204" pitchFamily="34" charset="-120"/>
              </a:rPr>
              <a:t>該指令是根據</a:t>
            </a:r>
            <a:r>
              <a:rPr lang="en-US" altLang="zh-TW" dirty="0">
                <a:latin typeface="微軟正黑體" panose="020B0604030504040204" pitchFamily="34" charset="-120"/>
                <a:ea typeface="微軟正黑體" panose="020B0604030504040204" pitchFamily="34" charset="-120"/>
              </a:rPr>
              <a:t>Kerr</a:t>
            </a:r>
            <a:r>
              <a:rPr lang="zh-TW" altLang="en-US" dirty="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1993</a:t>
            </a:r>
            <a:r>
              <a:rPr lang="zh-TW" altLang="en-US" dirty="0">
                <a:latin typeface="微軟正黑體" panose="020B0604030504040204" pitchFamily="34" charset="-120"/>
                <a:ea typeface="微軟正黑體" panose="020B0604030504040204" pitchFamily="34" charset="-120"/>
              </a:rPr>
              <a:t>）的程序改編而成的。</a:t>
            </a:r>
          </a:p>
        </p:txBody>
      </p:sp>
      <p:sp>
        <p:nvSpPr>
          <p:cNvPr id="11" name="矩形 10"/>
          <p:cNvSpPr/>
          <p:nvPr/>
        </p:nvSpPr>
        <p:spPr>
          <a:xfrm>
            <a:off x="983432" y="155066"/>
            <a:ext cx="4536504" cy="6429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3200" b="1" dirty="0" smtClean="0">
                <a:solidFill>
                  <a:schemeClr val="tx1"/>
                </a:solidFill>
                <a:latin typeface="微軟正黑體" pitchFamily="34" charset="-120"/>
                <a:ea typeface="微軟正黑體" pitchFamily="34" charset="-120"/>
              </a:rPr>
              <a:t>實驗</a:t>
            </a:r>
            <a:r>
              <a:rPr lang="zh-TW" altLang="en-US" sz="3200" b="1" dirty="0">
                <a:solidFill>
                  <a:schemeClr val="tx1"/>
                </a:solidFill>
                <a:latin typeface="微軟正黑體" pitchFamily="34" charset="-120"/>
                <a:ea typeface="微軟正黑體" pitchFamily="34" charset="-120"/>
              </a:rPr>
              <a:t>二</a:t>
            </a:r>
            <a:r>
              <a:rPr lang="zh-TW" altLang="en-US" sz="3200" dirty="0" smtClean="0">
                <a:solidFill>
                  <a:schemeClr val="tx1"/>
                </a:solidFill>
                <a:latin typeface="微軟正黑體" pitchFamily="34" charset="-120"/>
                <a:ea typeface="微軟正黑體" pitchFamily="34" charset="-120"/>
              </a:rPr>
              <a:t>  </a:t>
            </a:r>
            <a:r>
              <a:rPr lang="zh-TW" altLang="en-US" sz="2400" dirty="0" smtClean="0">
                <a:solidFill>
                  <a:schemeClr val="tx1"/>
                </a:solidFill>
                <a:latin typeface="微軟正黑體" pitchFamily="34" charset="-120"/>
                <a:ea typeface="微軟正黑體" pitchFamily="34" charset="-120"/>
              </a:rPr>
              <a:t>實驗設計</a:t>
            </a:r>
            <a:endParaRPr lang="zh-TW" altLang="en-US" sz="2400" dirty="0">
              <a:solidFill>
                <a:schemeClr val="tx1"/>
              </a:solidFill>
              <a:latin typeface="微軟正黑體" pitchFamily="34" charset="-120"/>
              <a:ea typeface="微軟正黑體" pitchFamily="34" charset="-120"/>
            </a:endParaRPr>
          </a:p>
        </p:txBody>
      </p:sp>
    </p:spTree>
    <p:extLst>
      <p:ext uri="{BB962C8B-B14F-4D97-AF65-F5344CB8AC3E}">
        <p14:creationId xmlns:p14="http://schemas.microsoft.com/office/powerpoint/2010/main" val="13554816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副標題 2"/>
          <p:cNvSpPr txBox="1">
            <a:spLocks/>
          </p:cNvSpPr>
          <p:nvPr/>
        </p:nvSpPr>
        <p:spPr>
          <a:xfrm>
            <a:off x="1073696" y="1628800"/>
            <a:ext cx="9126760" cy="1800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20000"/>
              </a:lnSpc>
              <a:spcBef>
                <a:spcPts val="1200"/>
              </a:spcBef>
              <a:buNone/>
            </a:pPr>
            <a:r>
              <a:rPr lang="zh-TW" altLang="en-US" sz="2400" dirty="0">
                <a:latin typeface="微軟正黑體" panose="020B0604030504040204" pitchFamily="34" charset="-120"/>
                <a:ea typeface="微軟正黑體" panose="020B0604030504040204" pitchFamily="34" charset="-120"/>
              </a:rPr>
              <a:t>危險偵測數</a:t>
            </a:r>
          </a:p>
          <a:p>
            <a:pPr>
              <a:lnSpc>
                <a:spcPct val="120000"/>
              </a:lnSpc>
              <a:spcBef>
                <a:spcPts val="1200"/>
              </a:spcBef>
              <a:buFont typeface="Wingdings" panose="05000000000000000000" pitchFamily="2" charset="2"/>
              <a:buChar char="Ø"/>
            </a:pPr>
            <a:r>
              <a:rPr lang="en-US" altLang="zh-TW" sz="2400" dirty="0">
                <a:latin typeface="微軟正黑體" panose="020B0604030504040204" pitchFamily="34" charset="-120"/>
                <a:ea typeface="微軟正黑體" panose="020B0604030504040204" pitchFamily="34" charset="-120"/>
              </a:rPr>
              <a:t>t-test </a:t>
            </a:r>
            <a:r>
              <a:rPr lang="zh-TW" altLang="en-US" sz="2400" dirty="0">
                <a:latin typeface="微軟正黑體" panose="020B0604030504040204" pitchFamily="34" charset="-120"/>
                <a:ea typeface="微軟正黑體" panose="020B0604030504040204" pitchFamily="34" charset="-120"/>
              </a:rPr>
              <a:t>顯示無分心與有分心受測者在</a:t>
            </a:r>
            <a:r>
              <a:rPr lang="zh-TW" altLang="en-US" sz="2400" b="1" dirty="0">
                <a:latin typeface="微軟正黑體" panose="020B0604030504040204" pitchFamily="34" charset="-120"/>
                <a:ea typeface="微軟正黑體" panose="020B0604030504040204" pitchFamily="34" charset="-120"/>
              </a:rPr>
              <a:t>危險偵測是有顯著的差異</a:t>
            </a:r>
          </a:p>
          <a:p>
            <a:pPr>
              <a:lnSpc>
                <a:spcPct val="120000"/>
              </a:lnSpc>
              <a:spcBef>
                <a:spcPts val="1200"/>
              </a:spcBef>
              <a:buFont typeface="Wingdings" panose="05000000000000000000" pitchFamily="2" charset="2"/>
              <a:buChar char="Ø"/>
            </a:pPr>
            <a:r>
              <a:rPr lang="zh-TW" altLang="en-US" sz="2400" b="1" dirty="0">
                <a:latin typeface="微軟正黑體" panose="020B0604030504040204" pitchFamily="34" charset="-120"/>
                <a:ea typeface="微軟正黑體" panose="020B0604030504040204" pitchFamily="34" charset="-120"/>
              </a:rPr>
              <a:t>無分心</a:t>
            </a:r>
            <a:r>
              <a:rPr lang="zh-TW" altLang="en-US" sz="2400" dirty="0">
                <a:latin typeface="微軟正黑體" panose="020B0604030504040204" pitchFamily="34" charset="-120"/>
                <a:ea typeface="微軟正黑體" panose="020B0604030504040204" pitchFamily="34" charset="-120"/>
              </a:rPr>
              <a:t>任務受測者偵測較多危險且</a:t>
            </a:r>
            <a:r>
              <a:rPr lang="zh-TW" altLang="en-US" sz="2400" b="1" dirty="0">
                <a:latin typeface="微軟正黑體" panose="020B0604030504040204" pitchFamily="34" charset="-120"/>
                <a:ea typeface="微軟正黑體" panose="020B0604030504040204" pitchFamily="34" charset="-120"/>
              </a:rPr>
              <a:t>誤警率</a:t>
            </a:r>
            <a:r>
              <a:rPr lang="zh-TW" altLang="en-US" sz="2400" dirty="0">
                <a:latin typeface="微軟正黑體" panose="020B0604030504040204" pitchFamily="34" charset="-120"/>
                <a:ea typeface="微軟正黑體" panose="020B0604030504040204" pitchFamily="34" charset="-120"/>
              </a:rPr>
              <a:t>比有</a:t>
            </a:r>
            <a:r>
              <a:rPr lang="zh-TW" altLang="en-US" sz="2400" dirty="0" smtClean="0">
                <a:latin typeface="微軟正黑體" panose="020B0604030504040204" pitchFamily="34" charset="-120"/>
                <a:ea typeface="微軟正黑體" panose="020B0604030504040204" pitchFamily="34" charset="-120"/>
              </a:rPr>
              <a:t>分心任務受</a:t>
            </a:r>
            <a:r>
              <a:rPr lang="zh-TW" altLang="en-US" sz="2400" dirty="0">
                <a:latin typeface="微軟正黑體" panose="020B0604030504040204" pitchFamily="34" charset="-120"/>
                <a:ea typeface="微軟正黑體" panose="020B0604030504040204" pitchFamily="34" charset="-120"/>
              </a:rPr>
              <a:t>測者</a:t>
            </a:r>
            <a:r>
              <a:rPr lang="zh-TW" altLang="en-US" sz="2400" b="1" dirty="0" smtClean="0">
                <a:latin typeface="微軟正黑體" panose="020B0604030504040204" pitchFamily="34" charset="-120"/>
                <a:ea typeface="微軟正黑體" panose="020B0604030504040204" pitchFamily="34" charset="-120"/>
              </a:rPr>
              <a:t>低</a:t>
            </a:r>
            <a:endParaRPr lang="en-US" altLang="zh-TW" sz="2400" b="1" dirty="0" smtClean="0">
              <a:latin typeface="微軟正黑體" panose="020B0604030504040204" pitchFamily="34" charset="-120"/>
              <a:ea typeface="微軟正黑體" panose="020B0604030504040204" pitchFamily="34" charset="-120"/>
            </a:endParaRPr>
          </a:p>
          <a:p>
            <a:pPr>
              <a:lnSpc>
                <a:spcPct val="120000"/>
              </a:lnSpc>
              <a:spcBef>
                <a:spcPts val="1200"/>
              </a:spcBef>
              <a:buFont typeface="Wingdings" panose="05000000000000000000" pitchFamily="2" charset="2"/>
              <a:buChar char="Ø"/>
            </a:pPr>
            <a:endParaRPr lang="zh-TW" altLang="en-US" sz="2400" b="1" dirty="0">
              <a:latin typeface="微軟正黑體" panose="020B0604030504040204" pitchFamily="34" charset="-120"/>
              <a:ea typeface="微軟正黑體" panose="020B0604030504040204" pitchFamily="34" charset="-120"/>
            </a:endParaRPr>
          </a:p>
          <a:p>
            <a:pPr marL="0" indent="0">
              <a:lnSpc>
                <a:spcPct val="120000"/>
              </a:lnSpc>
              <a:spcBef>
                <a:spcPts val="1200"/>
              </a:spcBef>
              <a:buNone/>
            </a:pPr>
            <a:r>
              <a:rPr lang="zh-TW" altLang="en-US" sz="2400" dirty="0">
                <a:latin typeface="微軟正黑體" panose="020B0604030504040204" pitchFamily="34" charset="-120"/>
                <a:ea typeface="微軟正黑體" panose="020B0604030504040204" pitchFamily="34" charset="-120"/>
              </a:rPr>
              <a:t>   </a:t>
            </a:r>
            <a:r>
              <a:rPr lang="zh-TW" altLang="en-US" sz="2400" b="1" dirty="0" smtClean="0">
                <a:latin typeface="微軟正黑體" panose="020B0604030504040204" pitchFamily="34" charset="-120"/>
                <a:ea typeface="微軟正黑體" panose="020B0604030504040204" pitchFamily="34" charset="-120"/>
              </a:rPr>
              <a:t>分心</a:t>
            </a:r>
            <a:r>
              <a:rPr lang="zh-TW" altLang="en-US" sz="2400" b="1" dirty="0">
                <a:latin typeface="微軟正黑體" panose="020B0604030504040204" pitchFamily="34" charset="-120"/>
                <a:ea typeface="微軟正黑體" panose="020B0604030504040204" pitchFamily="34" charset="-120"/>
              </a:rPr>
              <a:t>會顯著妨礙危險的偵測</a:t>
            </a:r>
          </a:p>
          <a:p>
            <a:pPr marL="0" indent="0">
              <a:lnSpc>
                <a:spcPct val="120000"/>
              </a:lnSpc>
              <a:spcBef>
                <a:spcPts val="1200"/>
              </a:spcBef>
              <a:buNone/>
            </a:pPr>
            <a:endParaRPr lang="zh-TW" altLang="en-US" sz="2400" dirty="0">
              <a:latin typeface="微軟正黑體" panose="020B0604030504040204" pitchFamily="34" charset="-120"/>
              <a:ea typeface="微軟正黑體" panose="020B0604030504040204" pitchFamily="34" charset="-120"/>
            </a:endParaRPr>
          </a:p>
        </p:txBody>
      </p:sp>
      <p:sp>
        <p:nvSpPr>
          <p:cNvPr id="4" name="矩形 3"/>
          <p:cNvSpPr/>
          <p:nvPr/>
        </p:nvSpPr>
        <p:spPr>
          <a:xfrm>
            <a:off x="983432" y="260648"/>
            <a:ext cx="4536504" cy="6429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3200" b="1" dirty="0" smtClean="0">
                <a:solidFill>
                  <a:schemeClr val="tx1"/>
                </a:solidFill>
                <a:latin typeface="微軟正黑體" pitchFamily="34" charset="-120"/>
                <a:ea typeface="微軟正黑體" pitchFamily="34" charset="-120"/>
              </a:rPr>
              <a:t>實驗</a:t>
            </a:r>
            <a:r>
              <a:rPr lang="zh-TW" altLang="en-US" sz="3200" b="1" dirty="0">
                <a:solidFill>
                  <a:schemeClr val="tx1"/>
                </a:solidFill>
                <a:latin typeface="微軟正黑體" pitchFamily="34" charset="-120"/>
                <a:ea typeface="微軟正黑體" pitchFamily="34" charset="-120"/>
              </a:rPr>
              <a:t>二</a:t>
            </a:r>
            <a:r>
              <a:rPr lang="zh-TW" altLang="en-US" sz="3200" dirty="0" smtClean="0">
                <a:solidFill>
                  <a:schemeClr val="tx1"/>
                </a:solidFill>
                <a:latin typeface="微軟正黑體" pitchFamily="34" charset="-120"/>
                <a:ea typeface="微軟正黑體" pitchFamily="34" charset="-120"/>
              </a:rPr>
              <a:t>  </a:t>
            </a:r>
            <a:r>
              <a:rPr lang="zh-TW" altLang="en-US" sz="2400" dirty="0" smtClean="0">
                <a:solidFill>
                  <a:schemeClr val="tx1"/>
                </a:solidFill>
                <a:latin typeface="微軟正黑體" pitchFamily="34" charset="-120"/>
                <a:ea typeface="微軟正黑體" pitchFamily="34" charset="-120"/>
              </a:rPr>
              <a:t>結果</a:t>
            </a:r>
            <a:endParaRPr lang="zh-TW" altLang="en-US" sz="2400" dirty="0">
              <a:solidFill>
                <a:schemeClr val="tx1"/>
              </a:solidFill>
              <a:latin typeface="微軟正黑體" pitchFamily="34" charset="-120"/>
              <a:ea typeface="微軟正黑體" pitchFamily="34" charset="-120"/>
            </a:endParaRPr>
          </a:p>
        </p:txBody>
      </p:sp>
    </p:spTree>
    <p:extLst>
      <p:ext uri="{BB962C8B-B14F-4D97-AF65-F5344CB8AC3E}">
        <p14:creationId xmlns:p14="http://schemas.microsoft.com/office/powerpoint/2010/main" val="11197934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3"/>
          <a:srcRect/>
          <a:stretch>
            <a:fillRect/>
          </a:stretch>
        </p:blipFill>
        <p:spPr bwMode="auto">
          <a:xfrm>
            <a:off x="1507967" y="1018136"/>
            <a:ext cx="8196803" cy="2780928"/>
          </a:xfrm>
          <a:prstGeom prst="rect">
            <a:avLst/>
          </a:prstGeom>
          <a:noFill/>
          <a:ln w="9525">
            <a:noFill/>
            <a:miter lim="800000"/>
            <a:headEnd/>
            <a:tailEnd/>
          </a:ln>
          <a:effectLst/>
        </p:spPr>
      </p:pic>
      <p:sp>
        <p:nvSpPr>
          <p:cNvPr id="10" name="矩形 9"/>
          <p:cNvSpPr/>
          <p:nvPr/>
        </p:nvSpPr>
        <p:spPr>
          <a:xfrm>
            <a:off x="469184" y="4653136"/>
            <a:ext cx="5616624" cy="1569660"/>
          </a:xfrm>
          <a:prstGeom prst="rect">
            <a:avLst/>
          </a:prstGeom>
          <a:ln>
            <a:solidFill>
              <a:schemeClr val="accent3">
                <a:lumMod val="60000"/>
                <a:lumOff val="40000"/>
              </a:schemeClr>
            </a:solidFill>
          </a:ln>
        </p:spPr>
        <p:txBody>
          <a:bodyPr wrap="square">
            <a:spAutoFit/>
          </a:bodyPr>
          <a:lstStyle/>
          <a:p>
            <a:pPr>
              <a:lnSpc>
                <a:spcPct val="120000"/>
              </a:lnSpc>
            </a:pPr>
            <a:r>
              <a:rPr lang="zh-TW" altLang="en-US" sz="2000" dirty="0" smtClean="0">
                <a:latin typeface="微軟正黑體" panose="020B0604030504040204" pitchFamily="34" charset="-120"/>
                <a:ea typeface="微軟正黑體" panose="020B0604030504040204" pitchFamily="34" charset="-120"/>
              </a:rPr>
              <a:t>影片</a:t>
            </a:r>
            <a:r>
              <a:rPr lang="en-US" altLang="zh-TW" sz="2000" dirty="0" smtClean="0">
                <a:latin typeface="微軟正黑體" panose="020B0604030504040204" pitchFamily="34" charset="-120"/>
                <a:ea typeface="微軟正黑體" panose="020B0604030504040204" pitchFamily="34" charset="-120"/>
              </a:rPr>
              <a:t>1 </a:t>
            </a:r>
            <a:r>
              <a:rPr lang="zh-TW" altLang="en-US" sz="2000" dirty="0">
                <a:latin typeface="微軟正黑體" panose="020B0604030504040204" pitchFamily="34" charset="-120"/>
                <a:ea typeface="微軟正黑體" panose="020B0604030504040204" pitchFamily="34" charset="-120"/>
              </a:rPr>
              <a:t>受測者車子前有一女性突然穿越</a:t>
            </a:r>
            <a:r>
              <a:rPr lang="zh-TW" altLang="en-US" sz="2000" dirty="0" smtClean="0">
                <a:latin typeface="微軟正黑體" panose="020B0604030504040204" pitchFamily="34" charset="-120"/>
                <a:ea typeface="微軟正黑體" panose="020B0604030504040204" pitchFamily="34" charset="-120"/>
              </a:rPr>
              <a:t>馬路</a:t>
            </a:r>
            <a:endParaRPr lang="en-US" altLang="zh-TW" sz="2000" dirty="0" smtClean="0">
              <a:latin typeface="微軟正黑體" panose="020B0604030504040204" pitchFamily="34" charset="-120"/>
              <a:ea typeface="微軟正黑體" panose="020B0604030504040204" pitchFamily="34" charset="-120"/>
            </a:endParaRPr>
          </a:p>
          <a:p>
            <a:pPr>
              <a:lnSpc>
                <a:spcPct val="120000"/>
              </a:lnSpc>
            </a:pPr>
            <a:r>
              <a:rPr lang="zh-TW" altLang="en-US" sz="2000" dirty="0" smtClean="0">
                <a:latin typeface="微軟正黑體" panose="020B0604030504040204" pitchFamily="34" charset="-120"/>
                <a:ea typeface="微軟正黑體" panose="020B0604030504040204" pitchFamily="34" charset="-120"/>
              </a:rPr>
              <a:t>影片</a:t>
            </a:r>
            <a:r>
              <a:rPr lang="en-US" altLang="zh-TW" sz="2000" dirty="0" smtClean="0">
                <a:latin typeface="微軟正黑體" panose="020B0604030504040204" pitchFamily="34" charset="-120"/>
                <a:ea typeface="微軟正黑體" panose="020B0604030504040204" pitchFamily="34" charset="-120"/>
              </a:rPr>
              <a:t>6 </a:t>
            </a:r>
            <a:r>
              <a:rPr lang="zh-TW" altLang="en-US" sz="2000" dirty="0">
                <a:latin typeface="微軟正黑體" panose="020B0604030504040204" pitchFamily="34" charset="-120"/>
                <a:ea typeface="微軟正黑體" panose="020B0604030504040204" pitchFamily="34" charset="-120"/>
              </a:rPr>
              <a:t>前方小貨車突然緊急</a:t>
            </a:r>
            <a:r>
              <a:rPr lang="zh-TW" altLang="en-US" sz="2000" dirty="0" smtClean="0">
                <a:latin typeface="微軟正黑體" panose="020B0604030504040204" pitchFamily="34" charset="-120"/>
                <a:ea typeface="微軟正黑體" panose="020B0604030504040204" pitchFamily="34" charset="-120"/>
              </a:rPr>
              <a:t>煞車</a:t>
            </a:r>
            <a:endParaRPr lang="en-US" altLang="zh-TW" sz="2000" dirty="0" smtClean="0">
              <a:latin typeface="微軟正黑體" panose="020B0604030504040204" pitchFamily="34" charset="-120"/>
              <a:ea typeface="微軟正黑體" panose="020B0604030504040204" pitchFamily="34" charset="-120"/>
            </a:endParaRPr>
          </a:p>
          <a:p>
            <a:pPr>
              <a:lnSpc>
                <a:spcPct val="120000"/>
              </a:lnSpc>
            </a:pPr>
            <a:r>
              <a:rPr lang="zh-TW" altLang="en-US" sz="2000" dirty="0" smtClean="0">
                <a:latin typeface="微軟正黑體" panose="020B0604030504040204" pitchFamily="34" charset="-120"/>
                <a:ea typeface="微軟正黑體" panose="020B0604030504040204" pitchFamily="34" charset="-120"/>
              </a:rPr>
              <a:t>影片</a:t>
            </a:r>
            <a:r>
              <a:rPr lang="en-US" altLang="zh-TW" sz="2000" dirty="0" smtClean="0">
                <a:latin typeface="微軟正黑體" panose="020B0604030504040204" pitchFamily="34" charset="-120"/>
                <a:ea typeface="微軟正黑體" panose="020B0604030504040204" pitchFamily="34" charset="-120"/>
              </a:rPr>
              <a:t>12 </a:t>
            </a:r>
            <a:r>
              <a:rPr lang="zh-TW" altLang="en-US" sz="2000" dirty="0">
                <a:latin typeface="微軟正黑體" panose="020B0604030504040204" pitchFamily="34" charset="-120"/>
                <a:ea typeface="微軟正黑體" panose="020B0604030504040204" pitchFamily="34" charset="-120"/>
              </a:rPr>
              <a:t>在道路上進行施工的</a:t>
            </a:r>
            <a:r>
              <a:rPr lang="zh-TW" altLang="en-US" sz="2000" dirty="0" smtClean="0">
                <a:latin typeface="微軟正黑體" panose="020B0604030504040204" pitchFamily="34" charset="-120"/>
                <a:ea typeface="微軟正黑體" panose="020B0604030504040204" pitchFamily="34" charset="-120"/>
              </a:rPr>
              <a:t>工作者</a:t>
            </a:r>
            <a:endParaRPr lang="en-US" altLang="zh-TW" sz="2000" dirty="0" smtClean="0">
              <a:latin typeface="微軟正黑體" panose="020B0604030504040204" pitchFamily="34" charset="-120"/>
              <a:ea typeface="微軟正黑體" panose="020B0604030504040204" pitchFamily="34" charset="-120"/>
            </a:endParaRPr>
          </a:p>
          <a:p>
            <a:pPr>
              <a:lnSpc>
                <a:spcPct val="120000"/>
              </a:lnSpc>
            </a:pPr>
            <a:r>
              <a:rPr lang="zh-TW" altLang="en-US" sz="2000" dirty="0" smtClean="0">
                <a:latin typeface="微軟正黑體" panose="020B0604030504040204" pitchFamily="34" charset="-120"/>
                <a:ea typeface="微軟正黑體" panose="020B0604030504040204" pitchFamily="34" charset="-120"/>
              </a:rPr>
              <a:t>影片</a:t>
            </a:r>
            <a:r>
              <a:rPr lang="en-US" altLang="zh-TW" sz="2000" dirty="0" smtClean="0">
                <a:latin typeface="微軟正黑體" panose="020B0604030504040204" pitchFamily="34" charset="-120"/>
                <a:ea typeface="微軟正黑體" panose="020B0604030504040204" pitchFamily="34" charset="-120"/>
              </a:rPr>
              <a:t>15 </a:t>
            </a:r>
            <a:r>
              <a:rPr lang="zh-TW" altLang="en-US" sz="2000" dirty="0">
                <a:latin typeface="微軟正黑體" panose="020B0604030504040204" pitchFamily="34" charset="-120"/>
                <a:ea typeface="微軟正黑體" panose="020B0604030504040204" pitchFamily="34" charset="-120"/>
              </a:rPr>
              <a:t>受測者車子前方突然有人開</a:t>
            </a:r>
            <a:r>
              <a:rPr lang="zh-TW" altLang="en-US" sz="2000" dirty="0" smtClean="0">
                <a:latin typeface="微軟正黑體" panose="020B0604030504040204" pitchFamily="34" charset="-120"/>
                <a:ea typeface="微軟正黑體" panose="020B0604030504040204" pitchFamily="34" charset="-120"/>
              </a:rPr>
              <a:t>車門</a:t>
            </a:r>
            <a:endParaRPr lang="en-US" altLang="zh-TW" sz="2000" dirty="0">
              <a:latin typeface="微軟正黑體" panose="020B0604030504040204" pitchFamily="34" charset="-120"/>
              <a:ea typeface="微軟正黑體" panose="020B0604030504040204" pitchFamily="34" charset="-120"/>
            </a:endParaRPr>
          </a:p>
        </p:txBody>
      </p:sp>
      <p:sp>
        <p:nvSpPr>
          <p:cNvPr id="5" name="矩形 4"/>
          <p:cNvSpPr/>
          <p:nvPr/>
        </p:nvSpPr>
        <p:spPr>
          <a:xfrm>
            <a:off x="2423592" y="3614398"/>
            <a:ext cx="3312368" cy="661720"/>
          </a:xfrm>
          <a:prstGeom prst="rect">
            <a:avLst/>
          </a:prstGeom>
        </p:spPr>
        <p:txBody>
          <a:bodyPr wrap="square">
            <a:spAutoFit/>
          </a:bodyPr>
          <a:lstStyle/>
          <a:p>
            <a:pPr>
              <a:spcBef>
                <a:spcPts val="600"/>
              </a:spcBef>
            </a:pPr>
            <a:r>
              <a:rPr lang="zh-TW" altLang="en-US" sz="1600" dirty="0">
                <a:latin typeface="微軟正黑體" pitchFamily="34" charset="-120"/>
                <a:ea typeface="微軟正黑體" pitchFamily="34" charset="-120"/>
              </a:rPr>
              <a:t>有次要任務的受測者反應</a:t>
            </a:r>
            <a:r>
              <a:rPr lang="zh-TW" altLang="en-US" sz="1600" dirty="0" smtClean="0">
                <a:latin typeface="微軟正黑體" pitchFamily="34" charset="-120"/>
                <a:ea typeface="微軟正黑體" pitchFamily="34" charset="-120"/>
              </a:rPr>
              <a:t>時間</a:t>
            </a:r>
            <a:endParaRPr lang="en-US" altLang="zh-TW" sz="1600" dirty="0" smtClean="0">
              <a:latin typeface="微軟正黑體" pitchFamily="34" charset="-120"/>
              <a:ea typeface="微軟正黑體" pitchFamily="34" charset="-120"/>
            </a:endParaRPr>
          </a:p>
          <a:p>
            <a:pPr>
              <a:spcBef>
                <a:spcPts val="600"/>
              </a:spcBef>
            </a:pPr>
            <a:r>
              <a:rPr lang="zh-TW" altLang="en-US" sz="1600" dirty="0" smtClean="0">
                <a:latin typeface="微軟正黑體" pitchFamily="34" charset="-120"/>
                <a:ea typeface="微軟正黑體" pitchFamily="34" charset="-120"/>
              </a:rPr>
              <a:t>長於</a:t>
            </a:r>
            <a:r>
              <a:rPr lang="zh-TW" altLang="en-US" sz="1600" dirty="0">
                <a:latin typeface="微軟正黑體" pitchFamily="34" charset="-120"/>
                <a:ea typeface="微軟正黑體" pitchFamily="34" charset="-120"/>
              </a:rPr>
              <a:t>無分心受測者</a:t>
            </a:r>
            <a:endParaRPr lang="en-US" altLang="zh-TW" sz="1600" dirty="0">
              <a:latin typeface="微軟正黑體" pitchFamily="34" charset="-120"/>
              <a:ea typeface="微軟正黑體" pitchFamily="34" charset="-120"/>
            </a:endParaRPr>
          </a:p>
        </p:txBody>
      </p:sp>
      <p:sp>
        <p:nvSpPr>
          <p:cNvPr id="11" name="矩形 10"/>
          <p:cNvSpPr/>
          <p:nvPr/>
        </p:nvSpPr>
        <p:spPr>
          <a:xfrm>
            <a:off x="7032104" y="3746190"/>
            <a:ext cx="2492990" cy="369332"/>
          </a:xfrm>
          <a:prstGeom prst="rect">
            <a:avLst/>
          </a:prstGeom>
        </p:spPr>
        <p:txBody>
          <a:bodyPr wrap="none">
            <a:spAutoFit/>
          </a:bodyPr>
          <a:lstStyle/>
          <a:p>
            <a:pPr>
              <a:spcBef>
                <a:spcPts val="600"/>
              </a:spcBef>
            </a:pPr>
            <a:r>
              <a:rPr lang="zh-TW" altLang="en-US" dirty="0">
                <a:latin typeface="微軟正黑體" pitchFamily="34" charset="-120"/>
                <a:ea typeface="微軟正黑體" pitchFamily="34" charset="-120"/>
              </a:rPr>
              <a:t>兩組受測者</a:t>
            </a:r>
            <a:r>
              <a:rPr lang="zh-TW" altLang="en-US" dirty="0" smtClean="0">
                <a:latin typeface="微軟正黑體" pitchFamily="34" charset="-120"/>
                <a:ea typeface="微軟正黑體" pitchFamily="34" charset="-120"/>
              </a:rPr>
              <a:t>無</a:t>
            </a:r>
            <a:r>
              <a:rPr lang="zh-TW" altLang="en-US" dirty="0">
                <a:latin typeface="微軟正黑體" pitchFamily="34" charset="-120"/>
                <a:ea typeface="微軟正黑體" pitchFamily="34" charset="-120"/>
              </a:rPr>
              <a:t>顯著</a:t>
            </a:r>
            <a:r>
              <a:rPr lang="zh-TW" altLang="en-US" dirty="0" smtClean="0">
                <a:latin typeface="微軟正黑體" pitchFamily="34" charset="-120"/>
                <a:ea typeface="微軟正黑體" pitchFamily="34" charset="-120"/>
              </a:rPr>
              <a:t>差異</a:t>
            </a:r>
            <a:endParaRPr lang="en-US" altLang="zh-TW" dirty="0">
              <a:latin typeface="微軟正黑體" pitchFamily="34" charset="-120"/>
              <a:ea typeface="微軟正黑體" pitchFamily="34" charset="-120"/>
            </a:endParaRPr>
          </a:p>
        </p:txBody>
      </p:sp>
      <p:sp>
        <p:nvSpPr>
          <p:cNvPr id="13" name="矩形 12"/>
          <p:cNvSpPr/>
          <p:nvPr/>
        </p:nvSpPr>
        <p:spPr>
          <a:xfrm>
            <a:off x="6463959" y="4653136"/>
            <a:ext cx="5198939" cy="1569660"/>
          </a:xfrm>
          <a:prstGeom prst="rect">
            <a:avLst/>
          </a:prstGeom>
          <a:ln>
            <a:solidFill>
              <a:schemeClr val="accent3">
                <a:lumMod val="60000"/>
                <a:lumOff val="40000"/>
              </a:schemeClr>
            </a:solidFill>
          </a:ln>
        </p:spPr>
        <p:txBody>
          <a:bodyPr wrap="square">
            <a:spAutoFit/>
          </a:bodyPr>
          <a:lstStyle/>
          <a:p>
            <a:pPr>
              <a:lnSpc>
                <a:spcPct val="120000"/>
              </a:lnSpc>
            </a:pPr>
            <a:r>
              <a:rPr lang="zh-TW" altLang="en-US" sz="2000" dirty="0" smtClean="0">
                <a:latin typeface="微軟正黑體" panose="020B0604030504040204" pitchFamily="34" charset="-120"/>
                <a:ea typeface="微軟正黑體" panose="020B0604030504040204" pitchFamily="34" charset="-120"/>
              </a:rPr>
              <a:t>影片</a:t>
            </a:r>
            <a:r>
              <a:rPr lang="en-US" altLang="zh-TW" sz="2000" dirty="0" smtClean="0">
                <a:latin typeface="微軟正黑體" panose="020B0604030504040204" pitchFamily="34" charset="-120"/>
                <a:ea typeface="微軟正黑體" panose="020B0604030504040204" pitchFamily="34" charset="-120"/>
              </a:rPr>
              <a:t>4 </a:t>
            </a:r>
            <a:r>
              <a:rPr lang="zh-TW" altLang="en-US" sz="2000" dirty="0" smtClean="0">
                <a:latin typeface="微軟正黑體" panose="020B0604030504040204" pitchFamily="34" charset="-120"/>
                <a:ea typeface="微軟正黑體" panose="020B0604030504040204" pitchFamily="34" charset="-120"/>
              </a:rPr>
              <a:t>車子從停車格駛出</a:t>
            </a:r>
            <a:endParaRPr lang="en-US" altLang="zh-TW" sz="2000" dirty="0" smtClean="0">
              <a:latin typeface="微軟正黑體" panose="020B0604030504040204" pitchFamily="34" charset="-120"/>
              <a:ea typeface="微軟正黑體" panose="020B0604030504040204" pitchFamily="34" charset="-120"/>
            </a:endParaRPr>
          </a:p>
          <a:p>
            <a:pPr>
              <a:lnSpc>
                <a:spcPct val="120000"/>
              </a:lnSpc>
            </a:pPr>
            <a:r>
              <a:rPr lang="zh-TW" altLang="en-US" sz="2000" dirty="0" smtClean="0">
                <a:latin typeface="微軟正黑體" panose="020B0604030504040204" pitchFamily="34" charset="-120"/>
                <a:ea typeface="微軟正黑體" panose="020B0604030504040204" pitchFamily="34" charset="-120"/>
              </a:rPr>
              <a:t>影片</a:t>
            </a:r>
            <a:r>
              <a:rPr lang="en-US" altLang="zh-TW" sz="2000" dirty="0" smtClean="0">
                <a:latin typeface="微軟正黑體" panose="020B0604030504040204" pitchFamily="34" charset="-120"/>
                <a:ea typeface="微軟正黑體" panose="020B0604030504040204" pitchFamily="34" charset="-120"/>
              </a:rPr>
              <a:t>8 </a:t>
            </a:r>
            <a:r>
              <a:rPr lang="zh-TW" altLang="en-US" sz="2000" dirty="0">
                <a:latin typeface="微軟正黑體" panose="020B0604030504040204" pitchFamily="34" charset="-120"/>
                <a:ea typeface="微軟正黑體" panose="020B0604030504040204" pitchFamily="34" charset="-120"/>
              </a:rPr>
              <a:t>受測者車子於彎道駕駛時</a:t>
            </a:r>
            <a:r>
              <a:rPr lang="zh-TW" altLang="en-US" sz="2000" dirty="0" smtClean="0">
                <a:latin typeface="微軟正黑體" panose="020B0604030504040204" pitchFamily="34" charset="-120"/>
                <a:ea typeface="微軟正黑體" panose="020B0604030504040204" pitchFamily="34" charset="-120"/>
              </a:rPr>
              <a:t>撞到</a:t>
            </a:r>
            <a:endParaRPr lang="en-US" altLang="zh-TW" sz="2000" dirty="0" smtClean="0">
              <a:latin typeface="微軟正黑體" panose="020B0604030504040204" pitchFamily="34" charset="-120"/>
              <a:ea typeface="微軟正黑體" panose="020B0604030504040204" pitchFamily="34" charset="-120"/>
            </a:endParaRPr>
          </a:p>
          <a:p>
            <a:pPr>
              <a:lnSpc>
                <a:spcPct val="120000"/>
              </a:lnSpc>
            </a:pPr>
            <a:r>
              <a:rPr lang="zh-TW" altLang="en-US" sz="2000" dirty="0" smtClean="0">
                <a:latin typeface="微軟正黑體" panose="020B0604030504040204" pitchFamily="34" charset="-120"/>
                <a:ea typeface="微軟正黑體" panose="020B0604030504040204" pitchFamily="34" charset="-120"/>
              </a:rPr>
              <a:t>影片</a:t>
            </a:r>
            <a:r>
              <a:rPr lang="en-US" altLang="zh-TW" sz="2000" dirty="0" smtClean="0">
                <a:latin typeface="微軟正黑體" panose="020B0604030504040204" pitchFamily="34" charset="-120"/>
                <a:ea typeface="微軟正黑體" panose="020B0604030504040204" pitchFamily="34" charset="-120"/>
              </a:rPr>
              <a:t>10 </a:t>
            </a:r>
            <a:r>
              <a:rPr lang="zh-TW" altLang="en-US" sz="2000" dirty="0">
                <a:latin typeface="微軟正黑體" panose="020B0604030504040204" pitchFamily="34" charset="-120"/>
                <a:ea typeface="微軟正黑體" panose="020B0604030504040204" pitchFamily="34" charset="-120"/>
              </a:rPr>
              <a:t>道路會合處出現</a:t>
            </a:r>
            <a:r>
              <a:rPr lang="zh-TW" altLang="en-US" sz="2000" dirty="0" smtClean="0">
                <a:latin typeface="微軟正黑體" panose="020B0604030504040204" pitchFamily="34" charset="-120"/>
                <a:ea typeface="微軟正黑體" panose="020B0604030504040204" pitchFamily="34" charset="-120"/>
              </a:rPr>
              <a:t>車子</a:t>
            </a:r>
            <a:endParaRPr lang="en-US" altLang="zh-TW" sz="2000" dirty="0" smtClean="0">
              <a:latin typeface="微軟正黑體" panose="020B0604030504040204" pitchFamily="34" charset="-120"/>
              <a:ea typeface="微軟正黑體" panose="020B0604030504040204" pitchFamily="34" charset="-120"/>
            </a:endParaRPr>
          </a:p>
          <a:p>
            <a:pPr>
              <a:lnSpc>
                <a:spcPct val="120000"/>
              </a:lnSpc>
            </a:pPr>
            <a:r>
              <a:rPr lang="zh-TW" altLang="en-US" sz="2000" dirty="0" smtClean="0">
                <a:latin typeface="微軟正黑體" panose="020B0604030504040204" pitchFamily="34" charset="-120"/>
                <a:ea typeface="微軟正黑體" panose="020B0604030504040204" pitchFamily="34" charset="-120"/>
              </a:rPr>
              <a:t>影片</a:t>
            </a:r>
            <a:r>
              <a:rPr lang="en-US" altLang="zh-TW" sz="2000" dirty="0" smtClean="0">
                <a:latin typeface="微軟正黑體" panose="020B0604030504040204" pitchFamily="34" charset="-120"/>
                <a:ea typeface="微軟正黑體" panose="020B0604030504040204" pitchFamily="34" charset="-120"/>
              </a:rPr>
              <a:t>16 </a:t>
            </a:r>
            <a:r>
              <a:rPr lang="zh-TW" altLang="en-US" sz="2000" dirty="0">
                <a:latin typeface="微軟正黑體" panose="020B0604030504040204" pitchFamily="34" charset="-120"/>
                <a:ea typeface="微軟正黑體" panose="020B0604030504040204" pitchFamily="34" charset="-120"/>
              </a:rPr>
              <a:t>小孩子突然出現於道路</a:t>
            </a:r>
            <a:r>
              <a:rPr lang="zh-TW" altLang="en-US" sz="2000" dirty="0" smtClean="0">
                <a:latin typeface="微軟正黑體" panose="020B0604030504040204" pitchFamily="34" charset="-120"/>
                <a:ea typeface="微軟正黑體" panose="020B0604030504040204" pitchFamily="34" charset="-120"/>
              </a:rPr>
              <a:t>上</a:t>
            </a:r>
            <a:endParaRPr lang="en-US" altLang="zh-TW" sz="2000" dirty="0">
              <a:latin typeface="微軟正黑體" panose="020B0604030504040204" pitchFamily="34" charset="-120"/>
              <a:ea typeface="微軟正黑體" panose="020B0604030504040204" pitchFamily="34" charset="-120"/>
            </a:endParaRPr>
          </a:p>
        </p:txBody>
      </p:sp>
      <p:sp>
        <p:nvSpPr>
          <p:cNvPr id="12" name="矩形 11"/>
          <p:cNvSpPr/>
          <p:nvPr/>
        </p:nvSpPr>
        <p:spPr>
          <a:xfrm>
            <a:off x="551384" y="267037"/>
            <a:ext cx="1620957" cy="562590"/>
          </a:xfrm>
          <a:prstGeom prst="rect">
            <a:avLst/>
          </a:prstGeom>
        </p:spPr>
        <p:txBody>
          <a:bodyPr wrap="none">
            <a:spAutoFit/>
          </a:bodyPr>
          <a:lstStyle/>
          <a:p>
            <a:pPr>
              <a:lnSpc>
                <a:spcPct val="120000"/>
              </a:lnSpc>
              <a:spcBef>
                <a:spcPts val="1200"/>
              </a:spcBef>
            </a:pPr>
            <a:r>
              <a:rPr lang="zh-TW" altLang="en-US" sz="2800" dirty="0">
                <a:latin typeface="微軟正黑體" panose="020B0604030504040204" pitchFamily="34" charset="-120"/>
                <a:ea typeface="微軟正黑體" panose="020B0604030504040204" pitchFamily="34" charset="-120"/>
              </a:rPr>
              <a:t>反應時間</a:t>
            </a:r>
          </a:p>
        </p:txBody>
      </p:sp>
      <p:sp>
        <p:nvSpPr>
          <p:cNvPr id="9" name="矩形 8"/>
          <p:cNvSpPr/>
          <p:nvPr/>
        </p:nvSpPr>
        <p:spPr>
          <a:xfrm>
            <a:off x="3143672" y="541082"/>
            <a:ext cx="902811" cy="562590"/>
          </a:xfrm>
          <a:prstGeom prst="rect">
            <a:avLst/>
          </a:prstGeom>
        </p:spPr>
        <p:txBody>
          <a:bodyPr wrap="none">
            <a:spAutoFit/>
          </a:bodyPr>
          <a:lstStyle/>
          <a:p>
            <a:pPr>
              <a:lnSpc>
                <a:spcPct val="120000"/>
              </a:lnSpc>
              <a:spcBef>
                <a:spcPts val="1200"/>
              </a:spcBef>
            </a:pPr>
            <a:r>
              <a:rPr lang="zh-TW" altLang="en-US" sz="2800" dirty="0">
                <a:latin typeface="微軟正黑體" panose="020B0604030504040204" pitchFamily="34" charset="-120"/>
                <a:ea typeface="微軟正黑體" panose="020B0604030504040204" pitchFamily="34" charset="-120"/>
              </a:rPr>
              <a:t>中間</a:t>
            </a:r>
          </a:p>
        </p:txBody>
      </p:sp>
      <p:sp>
        <p:nvSpPr>
          <p:cNvPr id="14" name="矩形 13"/>
          <p:cNvSpPr/>
          <p:nvPr/>
        </p:nvSpPr>
        <p:spPr>
          <a:xfrm>
            <a:off x="7464152" y="560672"/>
            <a:ext cx="902811" cy="562590"/>
          </a:xfrm>
          <a:prstGeom prst="rect">
            <a:avLst/>
          </a:prstGeom>
        </p:spPr>
        <p:txBody>
          <a:bodyPr wrap="none">
            <a:spAutoFit/>
          </a:bodyPr>
          <a:lstStyle/>
          <a:p>
            <a:pPr>
              <a:lnSpc>
                <a:spcPct val="120000"/>
              </a:lnSpc>
              <a:spcBef>
                <a:spcPts val="1200"/>
              </a:spcBef>
            </a:pPr>
            <a:r>
              <a:rPr lang="zh-TW" altLang="en-US" sz="2800" dirty="0" smtClean="0">
                <a:latin typeface="微軟正黑體" panose="020B0604030504040204" pitchFamily="34" charset="-120"/>
                <a:ea typeface="微軟正黑體" panose="020B0604030504040204" pitchFamily="34" charset="-120"/>
              </a:rPr>
              <a:t>周圍</a:t>
            </a:r>
            <a:endParaRPr lang="zh-TW" altLang="en-US" sz="2800" dirty="0">
              <a:latin typeface="微軟正黑體" panose="020B0604030504040204" pitchFamily="34" charset="-120"/>
              <a:ea typeface="微軟正黑體" panose="020B0604030504040204" pitchFamily="34" charset="-12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911424" y="1872114"/>
            <a:ext cx="9649072" cy="2492990"/>
          </a:xfrm>
          <a:prstGeom prst="rect">
            <a:avLst/>
          </a:prstGeom>
          <a:ln w="28575">
            <a:solidFill>
              <a:schemeClr val="accent3">
                <a:lumMod val="60000"/>
                <a:lumOff val="40000"/>
              </a:schemeClr>
            </a:solidFill>
          </a:ln>
        </p:spPr>
        <p:txBody>
          <a:bodyPr wrap="square">
            <a:spAutoFit/>
          </a:bodyPr>
          <a:lstStyle/>
          <a:p>
            <a:pPr marL="342900" indent="-342900">
              <a:lnSpc>
                <a:spcPct val="130000"/>
              </a:lnSpc>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無分心任務參與者比雙重任務參與者有更大的眼動變化</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無</a:t>
            </a:r>
            <a:r>
              <a:rPr lang="zh-TW" altLang="en-US" sz="2400" dirty="0">
                <a:latin typeface="微軟正黑體" panose="020B0604030504040204" pitchFamily="34" charset="-120"/>
                <a:ea typeface="微軟正黑體" panose="020B0604030504040204" pitchFamily="34" charset="-120"/>
              </a:rPr>
              <a:t>分心任務受測者，眼球移動</a:t>
            </a:r>
            <a:r>
              <a:rPr lang="zh-TW" altLang="en-US" sz="2400" dirty="0" smtClean="0">
                <a:latin typeface="微軟正黑體" panose="020B0604030504040204" pitchFamily="34" charset="-120"/>
                <a:ea typeface="微軟正黑體" panose="020B0604030504040204" pitchFamily="34" charset="-120"/>
              </a:rPr>
              <a:t>是較多的</a:t>
            </a:r>
            <a:r>
              <a:rPr lang="en-US" altLang="zh-TW" sz="2400" dirty="0">
                <a:latin typeface="微軟正黑體" panose="020B0604030504040204" pitchFamily="34" charset="-120"/>
                <a:ea typeface="微軟正黑體" panose="020B0604030504040204" pitchFamily="34" charset="-120"/>
              </a:rPr>
              <a:t>; </a:t>
            </a:r>
            <a:r>
              <a:rPr lang="zh-TW" altLang="en-US" sz="2400" dirty="0">
                <a:latin typeface="微軟正黑體" panose="020B0604030504040204" pitchFamily="34" charset="-120"/>
                <a:ea typeface="微軟正黑體" panose="020B0604030504040204" pitchFamily="34" charset="-120"/>
              </a:rPr>
              <a:t>有次要任務受測者則相反是減少</a:t>
            </a:r>
            <a:r>
              <a:rPr lang="zh-TW" altLang="en-US" sz="2400" dirty="0" smtClean="0">
                <a:latin typeface="微軟正黑體" panose="020B0604030504040204" pitchFamily="34" charset="-120"/>
                <a:ea typeface="微軟正黑體" panose="020B0604030504040204" pitchFamily="34" charset="-120"/>
              </a:rPr>
              <a:t>的</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Ø"/>
            </a:pPr>
            <a:r>
              <a:rPr lang="zh-TW" altLang="en-US" sz="2400" dirty="0">
                <a:latin typeface="微軟正黑體" pitchFamily="34" charset="-120"/>
                <a:ea typeface="微軟正黑體" pitchFamily="34" charset="-120"/>
              </a:rPr>
              <a:t>無分心受測者雖然在</a:t>
            </a:r>
            <a:r>
              <a:rPr lang="zh-TW" altLang="en-US" sz="2400" dirty="0" smtClean="0">
                <a:latin typeface="微軟正黑體" pitchFamily="34" charset="-120"/>
                <a:ea typeface="微軟正黑體" pitchFamily="34" charset="-120"/>
              </a:rPr>
              <a:t>偵測周圍時使用較少</a:t>
            </a:r>
            <a:r>
              <a:rPr lang="zh-TW" altLang="en-US" sz="2400" dirty="0">
                <a:latin typeface="微軟正黑體" pitchFamily="34" charset="-120"/>
                <a:ea typeface="微軟正黑體" pitchFamily="34" charset="-120"/>
              </a:rPr>
              <a:t>移動，</a:t>
            </a:r>
            <a:r>
              <a:rPr lang="zh-TW" altLang="en-US" sz="2400" dirty="0" smtClean="0">
                <a:latin typeface="微軟正黑體" pitchFamily="34" charset="-120"/>
                <a:ea typeface="微軟正黑體" pitchFamily="34" charset="-120"/>
              </a:rPr>
              <a:t>但仍</a:t>
            </a:r>
            <a:r>
              <a:rPr lang="zh-TW" altLang="en-US" sz="2400" dirty="0">
                <a:latin typeface="微軟正黑體" pitchFamily="34" charset="-120"/>
                <a:ea typeface="微軟正黑體" pitchFamily="34" charset="-120"/>
              </a:rPr>
              <a:t>比有次要任務受測者</a:t>
            </a:r>
            <a:r>
              <a:rPr lang="zh-TW" altLang="en-US" sz="2400" dirty="0" smtClean="0">
                <a:latin typeface="微軟正黑體" pitchFamily="34" charset="-120"/>
                <a:ea typeface="微軟正黑體" pitchFamily="34" charset="-120"/>
              </a:rPr>
              <a:t>大</a:t>
            </a:r>
            <a:endParaRPr lang="en-US" altLang="zh-TW" sz="2400" dirty="0">
              <a:latin typeface="微軟正黑體" pitchFamily="34" charset="-120"/>
              <a:ea typeface="微軟正黑體" pitchFamily="34" charset="-120"/>
            </a:endParaRPr>
          </a:p>
        </p:txBody>
      </p:sp>
      <p:sp>
        <p:nvSpPr>
          <p:cNvPr id="12" name="矩形 11"/>
          <p:cNvSpPr/>
          <p:nvPr/>
        </p:nvSpPr>
        <p:spPr>
          <a:xfrm>
            <a:off x="671736" y="476672"/>
            <a:ext cx="10848528" cy="1169551"/>
          </a:xfrm>
          <a:prstGeom prst="rect">
            <a:avLst/>
          </a:prstGeom>
        </p:spPr>
        <p:txBody>
          <a:bodyPr wrap="square">
            <a:spAutoFit/>
          </a:bodyPr>
          <a:lstStyle/>
          <a:p>
            <a:pPr>
              <a:lnSpc>
                <a:spcPct val="120000"/>
              </a:lnSpc>
              <a:spcBef>
                <a:spcPts val="1200"/>
              </a:spcBef>
            </a:pPr>
            <a:r>
              <a:rPr lang="zh-TW" altLang="en-US" sz="2800" dirty="0">
                <a:latin typeface="微軟正黑體" panose="020B0604030504040204" pitchFamily="34" charset="-120"/>
                <a:ea typeface="微軟正黑體" panose="020B0604030504040204" pitchFamily="34" charset="-120"/>
              </a:rPr>
              <a:t>眼動追踪</a:t>
            </a:r>
            <a:r>
              <a:rPr lang="zh-TW" altLang="en-US" sz="2800" dirty="0" smtClean="0">
                <a:latin typeface="微軟正黑體" panose="020B0604030504040204" pitchFamily="34" charset="-120"/>
                <a:ea typeface="微軟正黑體" panose="020B0604030504040204" pitchFamily="34" charset="-120"/>
              </a:rPr>
              <a:t>數據</a:t>
            </a:r>
            <a:endParaRPr lang="en-US" altLang="zh-TW" sz="2800" dirty="0" smtClean="0">
              <a:latin typeface="微軟正黑體" panose="020B0604030504040204" pitchFamily="34" charset="-120"/>
              <a:ea typeface="微軟正黑體" panose="020B0604030504040204" pitchFamily="34" charset="-120"/>
            </a:endParaRPr>
          </a:p>
          <a:p>
            <a:pPr>
              <a:lnSpc>
                <a:spcPct val="120000"/>
              </a:lnSpc>
              <a:spcBef>
                <a:spcPts val="1200"/>
              </a:spcBef>
            </a:pPr>
            <a:r>
              <a:rPr lang="zh-TW" altLang="en-US" sz="2200" dirty="0" smtClean="0">
                <a:latin typeface="微軟正黑體" panose="020B0604030504040204" pitchFamily="34" charset="-120"/>
                <a:ea typeface="微軟正黑體" panose="020B0604030504040204" pitchFamily="34" charset="-120"/>
              </a:rPr>
              <a:t>如果參與者的眼睛在危險上持續</a:t>
            </a:r>
            <a:r>
              <a:rPr lang="en-US" altLang="zh-TW" sz="2200" dirty="0" smtClean="0">
                <a:latin typeface="微軟正黑體" panose="020B0604030504040204" pitchFamily="34" charset="-120"/>
                <a:ea typeface="微軟正黑體" panose="020B0604030504040204" pitchFamily="34" charset="-120"/>
              </a:rPr>
              <a:t>250  </a:t>
            </a:r>
            <a:r>
              <a:rPr lang="en-US" altLang="zh-TW" sz="2200" dirty="0" err="1" smtClean="0">
                <a:latin typeface="微軟正黑體" panose="020B0604030504040204" pitchFamily="34" charset="-120"/>
                <a:ea typeface="微軟正黑體" panose="020B0604030504040204" pitchFamily="34" charset="-120"/>
              </a:rPr>
              <a:t>ms</a:t>
            </a:r>
            <a:r>
              <a:rPr lang="zh-TW" altLang="en-US" sz="2200" dirty="0" smtClean="0">
                <a:latin typeface="微軟正黑體" panose="020B0604030504040204" pitchFamily="34" charset="-120"/>
                <a:ea typeface="微軟正黑體" panose="020B0604030504040204" pitchFamily="34" charset="-120"/>
              </a:rPr>
              <a:t>或更長時間，則認為參與者</a:t>
            </a:r>
            <a:r>
              <a:rPr lang="zh-TW" altLang="en-US" sz="2200" dirty="0">
                <a:latin typeface="微軟正黑體" panose="020B0604030504040204" pitchFamily="34" charset="-120"/>
                <a:ea typeface="微軟正黑體" panose="020B0604030504040204" pitchFamily="34" charset="-120"/>
              </a:rPr>
              <a:t>已經注視危險</a:t>
            </a:r>
            <a:r>
              <a:rPr lang="zh-TW" altLang="en-US" sz="2200" dirty="0" smtClean="0">
                <a:latin typeface="微軟正黑體" panose="020B0604030504040204" pitchFamily="34" charset="-120"/>
                <a:ea typeface="微軟正黑體" panose="020B0604030504040204" pitchFamily="34" charset="-120"/>
              </a:rPr>
              <a:t>。</a:t>
            </a:r>
          </a:p>
        </p:txBody>
      </p:sp>
      <p:pic>
        <p:nvPicPr>
          <p:cNvPr id="4" name="Picture 2"/>
          <p:cNvPicPr>
            <a:picLocks noChangeAspect="1" noChangeArrowheads="1"/>
          </p:cNvPicPr>
          <p:nvPr/>
        </p:nvPicPr>
        <p:blipFill>
          <a:blip r:embed="rId3"/>
          <a:srcRect/>
          <a:stretch>
            <a:fillRect/>
          </a:stretch>
        </p:blipFill>
        <p:spPr bwMode="auto">
          <a:xfrm>
            <a:off x="5807968" y="4509120"/>
            <a:ext cx="4099309" cy="2206783"/>
          </a:xfrm>
          <a:prstGeom prst="rect">
            <a:avLst/>
          </a:prstGeom>
          <a:noFill/>
          <a:ln w="9525">
            <a:noFill/>
            <a:miter lim="800000"/>
            <a:headEnd/>
            <a:tailEnd/>
          </a:ln>
          <a:effectLst/>
        </p:spPr>
      </p:pic>
    </p:spTree>
    <p:extLst>
      <p:ext uri="{BB962C8B-B14F-4D97-AF65-F5344CB8AC3E}">
        <p14:creationId xmlns:p14="http://schemas.microsoft.com/office/powerpoint/2010/main" val="36432073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767408" y="1052736"/>
            <a:ext cx="10297144" cy="3453253"/>
          </a:xfrm>
          <a:prstGeom prst="rect">
            <a:avLst/>
          </a:prstGeom>
          <a:ln w="28575">
            <a:solidFill>
              <a:schemeClr val="accent3">
                <a:lumMod val="60000"/>
                <a:lumOff val="40000"/>
              </a:schemeClr>
            </a:solidFill>
          </a:ln>
        </p:spPr>
        <p:txBody>
          <a:bodyPr wrap="square">
            <a:spAutoFit/>
          </a:bodyPr>
          <a:lstStyle/>
          <a:p>
            <a:pPr marL="342900" indent="-342900">
              <a:lnSpc>
                <a:spcPct val="13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為了進行此分析，使用了每個包含危險的片段。通過將眼動追踪數據與反應時間數據相結合，可以識別出“看過但</a:t>
            </a:r>
            <a:r>
              <a:rPr lang="zh-TW" altLang="en-US" sz="2400" dirty="0" smtClean="0">
                <a:latin typeface="微軟正黑體" panose="020B0604030504040204" pitchFamily="34" charset="-120"/>
                <a:ea typeface="微軟正黑體" panose="020B0604030504040204" pitchFamily="34" charset="-120"/>
              </a:rPr>
              <a:t>看不見錯</a:t>
            </a:r>
            <a:r>
              <a:rPr lang="zh-TW" altLang="en-US" sz="2400" dirty="0" smtClean="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LBFS</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 獨立</a:t>
            </a:r>
            <a:r>
              <a:rPr lang="en-US" altLang="zh-TW" sz="2400" dirty="0" smtClean="0">
                <a:latin typeface="微軟正黑體" panose="020B0604030504040204" pitchFamily="34" charset="-120"/>
                <a:ea typeface="微軟正黑體" panose="020B0604030504040204" pitchFamily="34" charset="-120"/>
              </a:rPr>
              <a:t>t</a:t>
            </a:r>
            <a:r>
              <a:rPr lang="zh-TW" altLang="en-US" sz="2400" dirty="0">
                <a:latin typeface="微軟正黑體" panose="020B0604030504040204" pitchFamily="34" charset="-120"/>
                <a:ea typeface="微軟正黑體" panose="020B0604030504040204" pitchFamily="34" charset="-120"/>
              </a:rPr>
              <a:t>檢驗顯示</a:t>
            </a:r>
            <a:r>
              <a:rPr lang="zh-TW" altLang="en-US" sz="2400" dirty="0" smtClean="0">
                <a:latin typeface="微軟正黑體" panose="020B0604030504040204" pitchFamily="34" charset="-120"/>
                <a:ea typeface="微軟正黑體" panose="020B0604030504040204" pitchFamily="34" charset="-120"/>
              </a:rPr>
              <a:t>，</a:t>
            </a:r>
            <a:r>
              <a:rPr lang="zh-TW" altLang="en-US" sz="2400" b="1" dirty="0" smtClean="0">
                <a:latin typeface="微軟正黑體" panose="020B0604030504040204" pitchFamily="34" charset="-120"/>
                <a:ea typeface="微軟正黑體" panose="020B0604030504040204" pitchFamily="34" charset="-120"/>
              </a:rPr>
              <a:t>無分心</a:t>
            </a:r>
            <a:r>
              <a:rPr lang="zh-TW" altLang="en-US" sz="2400" b="1" dirty="0" smtClean="0">
                <a:latin typeface="微軟正黑體" panose="020B0604030504040204" pitchFamily="34" charset="-120"/>
                <a:ea typeface="微軟正黑體" panose="020B0604030504040204" pitchFamily="34" charset="-120"/>
              </a:rPr>
              <a:t>任務</a:t>
            </a:r>
            <a:r>
              <a:rPr lang="zh-TW" altLang="en-US" sz="2400" dirty="0"/>
              <a:t>（</a:t>
            </a:r>
            <a:r>
              <a:rPr lang="en-US" altLang="zh-TW" sz="2400" dirty="0">
                <a:latin typeface="微軟正黑體" panose="020B0604030504040204" pitchFamily="34" charset="-120"/>
                <a:ea typeface="微軟正黑體" panose="020B0604030504040204" pitchFamily="34" charset="-120"/>
              </a:rPr>
              <a:t>M  =  0.69</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SE  =  0.14</a:t>
            </a:r>
            <a:r>
              <a:rPr lang="zh-TW" altLang="en-US" sz="2400" dirty="0"/>
              <a:t>） </a:t>
            </a:r>
            <a:r>
              <a:rPr lang="en-US" altLang="zh-TW" sz="2400" b="1" dirty="0" smtClean="0">
                <a:latin typeface="微軟正黑體" panose="020B0604030504040204" pitchFamily="34" charset="-120"/>
                <a:ea typeface="微軟正黑體" panose="020B0604030504040204" pitchFamily="34" charset="-120"/>
              </a:rPr>
              <a:t>LBFS</a:t>
            </a:r>
            <a:r>
              <a:rPr lang="zh-TW" altLang="en-US" sz="2400" b="1" dirty="0">
                <a:latin typeface="微軟正黑體" panose="020B0604030504040204" pitchFamily="34" charset="-120"/>
                <a:ea typeface="微軟正黑體" panose="020B0604030504040204" pitchFamily="34" charset="-120"/>
              </a:rPr>
              <a:t>錯誤</a:t>
            </a:r>
            <a:r>
              <a:rPr lang="zh-TW" altLang="en-US" sz="2400" b="1" dirty="0" smtClean="0">
                <a:latin typeface="微軟正黑體" panose="020B0604030504040204" pitchFamily="34" charset="-120"/>
                <a:ea typeface="微軟正黑體" panose="020B0604030504040204" pitchFamily="34" charset="-120"/>
              </a:rPr>
              <a:t>少</a:t>
            </a:r>
            <a:r>
              <a:rPr lang="zh-TW" altLang="en-US" sz="2400" dirty="0" smtClean="0">
                <a:latin typeface="微軟正黑體" panose="020B0604030504040204" pitchFamily="34" charset="-120"/>
                <a:ea typeface="微軟正黑體" panose="020B0604030504040204" pitchFamily="34" charset="-120"/>
              </a:rPr>
              <a:t>於雙重任務的</a:t>
            </a:r>
            <a:r>
              <a:rPr lang="zh-TW" altLang="en-US" sz="2400" dirty="0" smtClean="0">
                <a:latin typeface="微軟正黑體" panose="020B0604030504040204" pitchFamily="34" charset="-120"/>
                <a:ea typeface="微軟正黑體" panose="020B0604030504040204" pitchFamily="34" charset="-120"/>
              </a:rPr>
              <a:t>參與者</a:t>
            </a:r>
            <a:r>
              <a:rPr lang="zh-TW" altLang="en-US" sz="2400" dirty="0"/>
              <a:t>（</a:t>
            </a:r>
            <a:r>
              <a:rPr lang="en-US" altLang="zh-TW" sz="2400" dirty="0">
                <a:latin typeface="微軟正黑體" panose="020B0604030504040204" pitchFamily="34" charset="-120"/>
                <a:ea typeface="微軟正黑體" panose="020B0604030504040204" pitchFamily="34" charset="-120"/>
              </a:rPr>
              <a:t>M  =  2.26</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SE  =  0.24</a:t>
            </a:r>
            <a:r>
              <a:rPr lang="zh-TW" altLang="en-US" sz="2400" dirty="0"/>
              <a:t>）</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外圍</a:t>
            </a:r>
            <a:r>
              <a:rPr lang="en-US" altLang="zh-TW" sz="2400" dirty="0" smtClean="0">
                <a:latin typeface="微軟正黑體" panose="020B0604030504040204" pitchFamily="34" charset="-120"/>
                <a:ea typeface="微軟正黑體" panose="020B0604030504040204" pitchFamily="34" charset="-120"/>
              </a:rPr>
              <a:t>(Peripheral</a:t>
            </a:r>
            <a:r>
              <a:rPr lang="en-US" altLang="zh-TW" sz="2400" dirty="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的</a:t>
            </a:r>
            <a:r>
              <a:rPr lang="zh-TW" altLang="en-US" sz="2400" dirty="0">
                <a:latin typeface="微軟正黑體" panose="020B0604030504040204" pitchFamily="34" charset="-120"/>
                <a:ea typeface="微軟正黑體" panose="020B0604030504040204" pitchFamily="34" charset="-120"/>
              </a:rPr>
              <a:t>失誤率比中央</a:t>
            </a:r>
            <a:r>
              <a:rPr lang="en-US" altLang="zh-TW" sz="2400" dirty="0" smtClean="0">
                <a:latin typeface="微軟正黑體" panose="020B0604030504040204" pitchFamily="34" charset="-120"/>
                <a:ea typeface="微軟正黑體" panose="020B0604030504040204" pitchFamily="34" charset="-120"/>
              </a:rPr>
              <a:t>(Central</a:t>
            </a:r>
            <a:r>
              <a:rPr lang="en-US" altLang="zh-TW" sz="2400" dirty="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的</a:t>
            </a:r>
            <a:r>
              <a:rPr lang="zh-TW" altLang="en-US" sz="2400" dirty="0">
                <a:latin typeface="微軟正黑體" panose="020B0604030504040204" pitchFamily="34" charset="-120"/>
                <a:ea typeface="微軟正黑體" panose="020B0604030504040204" pitchFamily="34" charset="-120"/>
              </a:rPr>
              <a:t>失誤率</a:t>
            </a:r>
            <a:r>
              <a:rPr lang="zh-TW" altLang="en-US" sz="2400" dirty="0" smtClean="0">
                <a:latin typeface="微軟正黑體" panose="020B0604030504040204" pitchFamily="34" charset="-120"/>
                <a:ea typeface="微軟正黑體" panose="020B0604030504040204" pitchFamily="34" charset="-120"/>
              </a:rPr>
              <a:t>高</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任務和危險</a:t>
            </a:r>
            <a:r>
              <a:rPr lang="zh-TW" altLang="en-US" sz="2400" dirty="0" smtClean="0">
                <a:latin typeface="微軟正黑體" panose="020B0604030504040204" pitchFamily="34" charset="-120"/>
                <a:ea typeface="微軟正黑體" panose="020B0604030504040204" pitchFamily="34" charset="-120"/>
              </a:rPr>
              <a:t>位置之間</a:t>
            </a:r>
            <a:r>
              <a:rPr lang="zh-TW" altLang="en-US" sz="2400" dirty="0">
                <a:latin typeface="微軟正黑體" panose="020B0604030504040204" pitchFamily="34" charset="-120"/>
                <a:ea typeface="微軟正黑體" panose="020B0604030504040204" pitchFamily="34" charset="-120"/>
              </a:rPr>
              <a:t>沒有發現</a:t>
            </a:r>
            <a:r>
              <a:rPr lang="zh-TW" altLang="en-US" sz="2400" dirty="0" smtClean="0">
                <a:latin typeface="微軟正黑體" panose="020B0604030504040204" pitchFamily="34" charset="-120"/>
                <a:ea typeface="微軟正黑體" panose="020B0604030504040204" pitchFamily="34" charset="-120"/>
              </a:rPr>
              <a:t>顯著交互作用</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F</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1</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42</a:t>
            </a:r>
            <a:r>
              <a:rPr lang="zh-TW" altLang="en-US" sz="2400" dirty="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  0.58</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p</a:t>
            </a:r>
            <a:r>
              <a:rPr lang="zh-TW" altLang="en-US" sz="2400" dirty="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&gt;  0.05</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η p 2</a:t>
            </a:r>
            <a:r>
              <a:rPr lang="zh-TW" altLang="en-US" sz="2400" dirty="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  0.01</a:t>
            </a:r>
            <a:r>
              <a:rPr lang="zh-TW" altLang="en-US" sz="2400" dirty="0">
                <a:latin typeface="微軟正黑體" panose="020B0604030504040204" pitchFamily="34" charset="-120"/>
                <a:ea typeface="微軟正黑體" panose="020B0604030504040204" pitchFamily="34" charset="-120"/>
              </a:rPr>
              <a:t>，</a:t>
            </a:r>
          </a:p>
        </p:txBody>
      </p:sp>
      <p:sp>
        <p:nvSpPr>
          <p:cNvPr id="12" name="矩形 11"/>
          <p:cNvSpPr/>
          <p:nvPr/>
        </p:nvSpPr>
        <p:spPr>
          <a:xfrm>
            <a:off x="671735" y="332656"/>
            <a:ext cx="10848528" cy="562590"/>
          </a:xfrm>
          <a:prstGeom prst="rect">
            <a:avLst/>
          </a:prstGeom>
        </p:spPr>
        <p:txBody>
          <a:bodyPr wrap="square">
            <a:spAutoFit/>
          </a:bodyPr>
          <a:lstStyle/>
          <a:p>
            <a:pPr>
              <a:lnSpc>
                <a:spcPct val="120000"/>
              </a:lnSpc>
              <a:spcBef>
                <a:spcPts val="1200"/>
              </a:spcBef>
            </a:pPr>
            <a:r>
              <a:rPr lang="en-US" altLang="zh-TW" sz="2800" dirty="0">
                <a:latin typeface="微軟正黑體" panose="020B0604030504040204" pitchFamily="34" charset="-120"/>
                <a:ea typeface="微軟正黑體" panose="020B0604030504040204" pitchFamily="34" charset="-120"/>
              </a:rPr>
              <a:t>Looked but failed to see errors (LBFS</a:t>
            </a:r>
            <a:r>
              <a:rPr lang="en-US" altLang="zh-TW" sz="2800" dirty="0" smtClean="0">
                <a:latin typeface="微軟正黑體" panose="020B0604030504040204" pitchFamily="34" charset="-120"/>
                <a:ea typeface="微軟正黑體" panose="020B0604030504040204" pitchFamily="34" charset="-120"/>
              </a:rPr>
              <a:t>)</a:t>
            </a:r>
            <a:r>
              <a:rPr lang="zh-TW" altLang="en-US" sz="2800" dirty="0">
                <a:latin typeface="微軟正黑體" panose="020B0604030504040204" pitchFamily="34" charset="-120"/>
                <a:ea typeface="微軟正黑體" panose="020B0604030504040204" pitchFamily="34" charset="-120"/>
              </a:rPr>
              <a:t>看過但看不到</a:t>
            </a:r>
            <a:r>
              <a:rPr lang="zh-TW" altLang="en-US" sz="2800" dirty="0" smtClean="0">
                <a:latin typeface="微軟正黑體" panose="020B0604030504040204" pitchFamily="34" charset="-120"/>
                <a:ea typeface="微軟正黑體" panose="020B0604030504040204" pitchFamily="34" charset="-120"/>
              </a:rPr>
              <a:t>錯誤</a:t>
            </a:r>
            <a:endParaRPr lang="en-US" altLang="zh-TW" sz="2800" dirty="0" smtClean="0">
              <a:latin typeface="微軟正黑體" panose="020B0604030504040204" pitchFamily="34" charset="-120"/>
              <a:ea typeface="微軟正黑體" panose="020B0604030504040204" pitchFamily="34" charset="-120"/>
            </a:endParaRPr>
          </a:p>
        </p:txBody>
      </p:sp>
      <p:pic>
        <p:nvPicPr>
          <p:cNvPr id="2" name="圖片 1"/>
          <p:cNvPicPr>
            <a:picLocks noChangeAspect="1"/>
          </p:cNvPicPr>
          <p:nvPr/>
        </p:nvPicPr>
        <p:blipFill>
          <a:blip r:embed="rId3"/>
          <a:stretch>
            <a:fillRect/>
          </a:stretch>
        </p:blipFill>
        <p:spPr>
          <a:xfrm>
            <a:off x="7104112" y="4149080"/>
            <a:ext cx="4434121" cy="2376264"/>
          </a:xfrm>
          <a:prstGeom prst="rect">
            <a:avLst/>
          </a:prstGeom>
        </p:spPr>
      </p:pic>
    </p:spTree>
    <p:extLst>
      <p:ext uri="{BB962C8B-B14F-4D97-AF65-F5344CB8AC3E}">
        <p14:creationId xmlns:p14="http://schemas.microsoft.com/office/powerpoint/2010/main" val="18599495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1306845"/>
            <a:ext cx="6345262" cy="5445224"/>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 name="矩形 1"/>
          <p:cNvSpPr/>
          <p:nvPr/>
        </p:nvSpPr>
        <p:spPr>
          <a:xfrm>
            <a:off x="618275" y="260648"/>
            <a:ext cx="3082895" cy="769441"/>
          </a:xfrm>
          <a:prstGeom prst="rect">
            <a:avLst/>
          </a:prstGeom>
        </p:spPr>
        <p:txBody>
          <a:bodyPr wrap="none">
            <a:spAutoFit/>
          </a:bodyPr>
          <a:lstStyle/>
          <a:p>
            <a:r>
              <a:rPr lang="zh-TW" altLang="en-US" sz="4400" b="1" dirty="0">
                <a:latin typeface="微軟正黑體" pitchFamily="34" charset="-120"/>
                <a:ea typeface="微軟正黑體" pitchFamily="34" charset="-120"/>
              </a:rPr>
              <a:t>實驗二</a:t>
            </a:r>
            <a:r>
              <a:rPr lang="zh-TW" altLang="en-US" sz="4400" dirty="0">
                <a:latin typeface="微軟正黑體" pitchFamily="34" charset="-120"/>
                <a:ea typeface="微軟正黑體" pitchFamily="34" charset="-120"/>
              </a:rPr>
              <a:t>  </a:t>
            </a:r>
            <a:r>
              <a:rPr lang="zh-TW" altLang="en-US" sz="3600" dirty="0">
                <a:latin typeface="微軟正黑體" pitchFamily="34" charset="-120"/>
                <a:ea typeface="微軟正黑體" pitchFamily="34" charset="-120"/>
              </a:rPr>
              <a:t>結果</a:t>
            </a:r>
          </a:p>
        </p:txBody>
      </p:sp>
      <p:sp>
        <p:nvSpPr>
          <p:cNvPr id="3" name="矩形 2"/>
          <p:cNvSpPr/>
          <p:nvPr/>
        </p:nvSpPr>
        <p:spPr>
          <a:xfrm>
            <a:off x="911424" y="1844824"/>
            <a:ext cx="5044454" cy="2769989"/>
          </a:xfrm>
          <a:prstGeom prst="rect">
            <a:avLst/>
          </a:prstGeom>
        </p:spPr>
        <p:txBody>
          <a:bodyPr wrap="square">
            <a:spAutoFit/>
          </a:bodyPr>
          <a:lstStyle/>
          <a:p>
            <a:pPr>
              <a:lnSpc>
                <a:spcPct val="150000"/>
              </a:lnSpc>
              <a:spcBef>
                <a:spcPts val="1200"/>
              </a:spcBef>
              <a:buFont typeface="Wingdings" pitchFamily="2" charset="2"/>
              <a:buChar char="Ø"/>
            </a:pPr>
            <a:r>
              <a:rPr lang="zh-TW" altLang="en-US" sz="2400" dirty="0" smtClean="0">
                <a:latin typeface="微軟正黑體" pitchFamily="34" charset="-120"/>
                <a:ea typeface="微軟正黑體" pitchFamily="34" charset="-120"/>
              </a:rPr>
              <a:t>有次要</a:t>
            </a:r>
            <a:r>
              <a:rPr lang="zh-TW" altLang="en-US" sz="2400" dirty="0">
                <a:latin typeface="微軟正黑體" pitchFamily="34" charset="-120"/>
                <a:ea typeface="微軟正黑體" pitchFamily="34" charset="-120"/>
              </a:rPr>
              <a:t>任務受測</a:t>
            </a:r>
            <a:r>
              <a:rPr lang="zh-TW" altLang="en-US" sz="2400" dirty="0" smtClean="0">
                <a:latin typeface="微軟正黑體" pitchFamily="34" charset="-120"/>
                <a:ea typeface="微軟正黑體" pitchFamily="34" charset="-120"/>
              </a:rPr>
              <a:t>者</a:t>
            </a:r>
            <a:endParaRPr lang="en-US" altLang="zh-TW" sz="2400" dirty="0" smtClean="0">
              <a:latin typeface="微軟正黑體" pitchFamily="34" charset="-120"/>
              <a:ea typeface="微軟正黑體" pitchFamily="34" charset="-120"/>
            </a:endParaRPr>
          </a:p>
          <a:p>
            <a:pPr marL="342900" indent="-342900">
              <a:lnSpc>
                <a:spcPct val="150000"/>
              </a:lnSpc>
              <a:spcBef>
                <a:spcPts val="1200"/>
              </a:spcBef>
              <a:buFont typeface="+mj-lt"/>
              <a:buAutoNum type="arabicPeriod"/>
            </a:pPr>
            <a:r>
              <a:rPr lang="zh-TW" altLang="en-US" sz="2400" dirty="0" smtClean="0">
                <a:latin typeface="微軟正黑體" pitchFamily="34" charset="-120"/>
                <a:ea typeface="微軟正黑體" pitchFamily="34" charset="-120"/>
              </a:rPr>
              <a:t>    偵測</a:t>
            </a:r>
            <a:r>
              <a:rPr lang="zh-TW" altLang="en-US" sz="2400" dirty="0">
                <a:latin typeface="微軟正黑體" pitchFamily="34" charset="-120"/>
                <a:ea typeface="微軟正黑體" pitchFamily="34" charset="-120"/>
              </a:rPr>
              <a:t>較少危險</a:t>
            </a:r>
            <a:r>
              <a:rPr lang="zh-TW" altLang="en-US" sz="2400" dirty="0" smtClean="0">
                <a:latin typeface="微軟正黑體" pitchFamily="34" charset="-120"/>
                <a:ea typeface="微軟正黑體" pitchFamily="34" charset="-120"/>
              </a:rPr>
              <a:t>事件</a:t>
            </a:r>
            <a:endParaRPr lang="en-US" altLang="zh-TW" sz="2400" dirty="0">
              <a:latin typeface="微軟正黑體" pitchFamily="34" charset="-120"/>
              <a:ea typeface="微軟正黑體" pitchFamily="34" charset="-120"/>
            </a:endParaRPr>
          </a:p>
          <a:p>
            <a:pPr marL="342900" indent="-342900">
              <a:lnSpc>
                <a:spcPct val="150000"/>
              </a:lnSpc>
              <a:spcBef>
                <a:spcPts val="1200"/>
              </a:spcBef>
              <a:buFont typeface="+mj-lt"/>
              <a:buAutoNum type="arabicPeriod"/>
            </a:pPr>
            <a:r>
              <a:rPr lang="zh-TW" altLang="en-US" sz="2400" dirty="0" smtClean="0">
                <a:latin typeface="微軟正黑體" pitchFamily="34" charset="-120"/>
                <a:ea typeface="微軟正黑體" pitchFamily="34" charset="-120"/>
              </a:rPr>
              <a:t>    反應時間更長</a:t>
            </a:r>
            <a:endParaRPr lang="en-US" altLang="zh-TW" sz="2400" dirty="0">
              <a:latin typeface="微軟正黑體" pitchFamily="34" charset="-120"/>
              <a:ea typeface="微軟正黑體" pitchFamily="34" charset="-120"/>
            </a:endParaRPr>
          </a:p>
          <a:p>
            <a:pPr marL="342900" indent="-342900">
              <a:lnSpc>
                <a:spcPct val="150000"/>
              </a:lnSpc>
              <a:spcBef>
                <a:spcPts val="1200"/>
              </a:spcBef>
              <a:buFont typeface="+mj-lt"/>
              <a:buAutoNum type="arabicPeriod"/>
            </a:pPr>
            <a:r>
              <a:rPr lang="zh-TW" altLang="en-US" sz="2400" dirty="0" smtClean="0">
                <a:latin typeface="微軟正黑體" pitchFamily="34" charset="-120"/>
                <a:ea typeface="微軟正黑體" pitchFamily="34" charset="-120"/>
              </a:rPr>
              <a:t>    較少視覺</a:t>
            </a:r>
            <a:r>
              <a:rPr lang="zh-TW" altLang="en-US" sz="2400" dirty="0" smtClean="0">
                <a:latin typeface="微軟正黑體" pitchFamily="34" charset="-120"/>
                <a:ea typeface="微軟正黑體" pitchFamily="34" charset="-120"/>
              </a:rPr>
              <a:t>搜尋、</a:t>
            </a:r>
            <a:r>
              <a:rPr lang="en-US" altLang="zh-TW" sz="2400" dirty="0" smtClean="0">
                <a:latin typeface="微軟正黑體" pitchFamily="34" charset="-120"/>
                <a:ea typeface="微軟正黑體" pitchFamily="34" charset="-120"/>
              </a:rPr>
              <a:t>LBFS</a:t>
            </a:r>
            <a:r>
              <a:rPr lang="zh-TW" altLang="en-US" sz="2400" dirty="0" smtClean="0">
                <a:latin typeface="微軟正黑體" pitchFamily="34" charset="-120"/>
                <a:ea typeface="微軟正黑體" pitchFamily="34" charset="-120"/>
              </a:rPr>
              <a:t>錯誤高</a:t>
            </a:r>
            <a:endParaRPr lang="en-US" altLang="zh-TW" sz="2400" dirty="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23392" y="548680"/>
            <a:ext cx="1415772" cy="830997"/>
          </a:xfrm>
          <a:prstGeom prst="rect">
            <a:avLst/>
          </a:prstGeom>
        </p:spPr>
        <p:txBody>
          <a:bodyPr wrap="none">
            <a:spAutoFit/>
          </a:bodyPr>
          <a:lstStyle/>
          <a:p>
            <a:r>
              <a:rPr lang="zh-TW" altLang="en-US" sz="4800" b="1" dirty="0">
                <a:latin typeface="微軟正黑體" pitchFamily="34" charset="-120"/>
                <a:ea typeface="微軟正黑體" pitchFamily="34" charset="-120"/>
              </a:rPr>
              <a:t>結論</a:t>
            </a:r>
          </a:p>
        </p:txBody>
      </p:sp>
      <p:sp>
        <p:nvSpPr>
          <p:cNvPr id="3" name="矩形 2"/>
          <p:cNvSpPr/>
          <p:nvPr/>
        </p:nvSpPr>
        <p:spPr>
          <a:xfrm>
            <a:off x="407368" y="1772816"/>
            <a:ext cx="11568608" cy="3647152"/>
          </a:xfrm>
          <a:prstGeom prst="rect">
            <a:avLst/>
          </a:prstGeom>
        </p:spPr>
        <p:txBody>
          <a:bodyPr wrap="square">
            <a:spAutoFit/>
          </a:bodyPr>
          <a:lstStyle/>
          <a:p>
            <a:pPr marL="342900" indent="-342900">
              <a:lnSpc>
                <a:spcPct val="150000"/>
              </a:lnSpc>
              <a:buFont typeface="Wingdings" panose="05000000000000000000" pitchFamily="2" charset="2"/>
              <a:buChar char="Ø"/>
            </a:pPr>
            <a:r>
              <a:rPr lang="zh-TW" altLang="en-US" sz="2200" dirty="0" smtClean="0">
                <a:latin typeface="微軟正黑體" panose="020B0604030504040204" pitchFamily="34" charset="-120"/>
                <a:ea typeface="微軟正黑體" panose="020B0604030504040204" pitchFamily="34" charset="-120"/>
              </a:rPr>
              <a:t>意</a:t>
            </a:r>
            <a:r>
              <a:rPr lang="zh-TW" altLang="en-US" sz="2200" dirty="0">
                <a:latin typeface="微軟正黑體" panose="020B0604030504040204" pitchFamily="34" charset="-120"/>
                <a:ea typeface="微軟正黑體" panose="020B0604030504040204" pitchFamily="34" charset="-120"/>
              </a:rPr>
              <a:t>象</a:t>
            </a:r>
            <a:r>
              <a:rPr lang="zh-TW" altLang="en-US" sz="2200" dirty="0" smtClean="0">
                <a:latin typeface="微軟正黑體" panose="020B0604030504040204" pitchFamily="34" charset="-120"/>
                <a:ea typeface="微軟正黑體" panose="020B0604030504040204" pitchFamily="34" charset="-120"/>
              </a:rPr>
              <a:t>誘導</a:t>
            </a:r>
            <a:r>
              <a:rPr lang="zh-TW" altLang="en-US" sz="2200" dirty="0">
                <a:latin typeface="微軟正黑體" panose="020B0604030504040204" pitchFamily="34" charset="-120"/>
                <a:ea typeface="微軟正黑體" panose="020B0604030504040204" pitchFamily="34" charset="-120"/>
              </a:rPr>
              <a:t>分心測驗駕駛顯示危險偵測率下降，偵測反應時間變長，</a:t>
            </a:r>
            <a:r>
              <a:rPr lang="en-US" altLang="zh-TW" sz="2200" dirty="0">
                <a:latin typeface="微軟正黑體" panose="020B0604030504040204" pitchFamily="34" charset="-120"/>
                <a:ea typeface="微軟正黑體" panose="020B0604030504040204" pitchFamily="34" charset="-120"/>
              </a:rPr>
              <a:t>LBFS</a:t>
            </a:r>
            <a:r>
              <a:rPr lang="zh-TW" altLang="en-US" sz="2200" dirty="0">
                <a:latin typeface="微軟正黑體" panose="020B0604030504040204" pitchFamily="34" charset="-120"/>
                <a:ea typeface="微軟正黑體" panose="020B0604030504040204" pitchFamily="34" charset="-120"/>
              </a:rPr>
              <a:t>錯誤比率</a:t>
            </a:r>
            <a:r>
              <a:rPr lang="zh-TW" altLang="en-US" sz="2200" dirty="0" smtClean="0">
                <a:latin typeface="微軟正黑體" panose="020B0604030504040204" pitchFamily="34" charset="-120"/>
                <a:ea typeface="微軟正黑體" panose="020B0604030504040204" pitchFamily="34" charset="-120"/>
              </a:rPr>
              <a:t>增加</a:t>
            </a:r>
            <a:endParaRPr lang="zh-TW" altLang="en-US" sz="2200" dirty="0">
              <a:latin typeface="微軟正黑體" panose="020B0604030504040204" pitchFamily="34" charset="-120"/>
              <a:ea typeface="微軟正黑體" panose="020B0604030504040204" pitchFamily="34" charset="-120"/>
            </a:endParaRPr>
          </a:p>
          <a:p>
            <a:pPr marL="285750" indent="-285750">
              <a:lnSpc>
                <a:spcPct val="150000"/>
              </a:lnSpc>
              <a:buFont typeface="Wingdings" panose="05000000000000000000" pitchFamily="2" charset="2"/>
              <a:buChar char="Ø"/>
            </a:pPr>
            <a:r>
              <a:rPr lang="zh-TW" altLang="en-US" sz="2200" dirty="0" smtClean="0">
                <a:latin typeface="微軟正黑體" panose="020B0604030504040204" pitchFamily="34" charset="-120"/>
                <a:ea typeface="微軟正黑體" panose="020B0604030504040204" pitchFamily="34" charset="-120"/>
              </a:rPr>
              <a:t>無</a:t>
            </a:r>
            <a:r>
              <a:rPr lang="zh-TW" altLang="en-US" sz="2200" dirty="0">
                <a:latin typeface="微軟正黑體" panose="020B0604030504040204" pitchFamily="34" charset="-120"/>
                <a:ea typeface="微軟正黑體" panose="020B0604030504040204" pitchFamily="34" charset="-120"/>
              </a:rPr>
              <a:t>意象</a:t>
            </a:r>
            <a:r>
              <a:rPr lang="zh-TW" altLang="en-US" sz="2200" dirty="0" smtClean="0">
                <a:latin typeface="微軟正黑體" panose="020B0604030504040204" pitchFamily="34" charset="-120"/>
                <a:ea typeface="微軟正黑體" panose="020B0604030504040204" pitchFamily="34" charset="-120"/>
              </a:rPr>
              <a:t>誘導</a:t>
            </a:r>
            <a:r>
              <a:rPr lang="zh-TW" altLang="en-US" sz="2200" dirty="0">
                <a:latin typeface="微軟正黑體" panose="020B0604030504040204" pitchFamily="34" charset="-120"/>
                <a:ea typeface="微軟正黑體" panose="020B0604030504040204" pitchFamily="34" charset="-120"/>
              </a:rPr>
              <a:t>分心測驗駕駛與</a:t>
            </a:r>
            <a:r>
              <a:rPr lang="zh-TW" altLang="en-US" sz="2200" dirty="0" smtClean="0">
                <a:latin typeface="微軟正黑體" panose="020B0604030504040204" pitchFamily="34" charset="-120"/>
                <a:ea typeface="微軟正黑體" panose="020B0604030504040204" pitchFamily="34" charset="-120"/>
              </a:rPr>
              <a:t>無次任務駕駛</a:t>
            </a:r>
            <a:r>
              <a:rPr lang="zh-TW" altLang="en-US" sz="2200" dirty="0">
                <a:latin typeface="微軟正黑體" panose="020B0604030504040204" pitchFamily="34" charset="-120"/>
                <a:ea typeface="微軟正黑體" panose="020B0604030504040204" pitchFamily="34" charset="-120"/>
              </a:rPr>
              <a:t>比較，顯示次要任務的分心會導致駕駛績效</a:t>
            </a:r>
            <a:r>
              <a:rPr lang="zh-TW" altLang="en-US" sz="2200" dirty="0" smtClean="0">
                <a:latin typeface="微軟正黑體" panose="020B0604030504040204" pitchFamily="34" charset="-120"/>
                <a:ea typeface="微軟正黑體" panose="020B0604030504040204" pitchFamily="34" charset="-120"/>
              </a:rPr>
              <a:t>下降</a:t>
            </a:r>
            <a:endParaRPr lang="zh-TW" altLang="en-US" sz="2200" dirty="0">
              <a:latin typeface="微軟正黑體" panose="020B0604030504040204" pitchFamily="34" charset="-120"/>
              <a:ea typeface="微軟正黑體" panose="020B0604030504040204" pitchFamily="34" charset="-120"/>
            </a:endParaRPr>
          </a:p>
          <a:p>
            <a:pPr marL="285750" indent="-285750">
              <a:lnSpc>
                <a:spcPct val="150000"/>
              </a:lnSpc>
              <a:buFont typeface="Wingdings" panose="05000000000000000000" pitchFamily="2" charset="2"/>
              <a:buChar char="Ø"/>
            </a:pPr>
            <a:r>
              <a:rPr lang="zh-TW" altLang="en-US" sz="2200" dirty="0">
                <a:latin typeface="微軟正黑體" panose="020B0604030504040204" pitchFamily="34" charset="-120"/>
                <a:ea typeface="微軟正黑體" panose="020B0604030504040204" pitchFamily="34" charset="-120"/>
              </a:rPr>
              <a:t>無論何種類型的次要任務會導致認知負荷的</a:t>
            </a:r>
            <a:r>
              <a:rPr lang="zh-TW" altLang="en-US" sz="2200" dirty="0" smtClean="0">
                <a:latin typeface="微軟正黑體" panose="020B0604030504040204" pitchFamily="34" charset="-120"/>
                <a:ea typeface="微軟正黑體" panose="020B0604030504040204" pitchFamily="34" charset="-120"/>
              </a:rPr>
              <a:t>增加</a:t>
            </a:r>
            <a:endParaRPr lang="zh-TW" altLang="en-US" sz="2200" dirty="0">
              <a:latin typeface="微軟正黑體" panose="020B0604030504040204" pitchFamily="34" charset="-120"/>
              <a:ea typeface="微軟正黑體" panose="020B0604030504040204" pitchFamily="34" charset="-120"/>
            </a:endParaRPr>
          </a:p>
          <a:p>
            <a:pPr marL="285750" indent="-285750">
              <a:lnSpc>
                <a:spcPct val="150000"/>
              </a:lnSpc>
              <a:buFont typeface="Wingdings" panose="05000000000000000000" pitchFamily="2" charset="2"/>
              <a:buChar char="Ø"/>
            </a:pPr>
            <a:r>
              <a:rPr lang="zh-TW" altLang="en-US" sz="2200" dirty="0" smtClean="0">
                <a:latin typeface="微軟正黑體" panose="020B0604030504040204" pitchFamily="34" charset="-120"/>
                <a:ea typeface="微軟正黑體" panose="020B0604030504040204" pitchFamily="34" charset="-120"/>
              </a:rPr>
              <a:t>使用</a:t>
            </a:r>
            <a:r>
              <a:rPr lang="zh-TW" altLang="en-US" sz="2200" dirty="0">
                <a:latin typeface="微軟正黑體" panose="020B0604030504040204" pitchFamily="34" charset="-120"/>
                <a:ea typeface="微軟正黑體" panose="020B0604030504040204" pitchFamily="34" charset="-120"/>
              </a:rPr>
              <a:t>意象</a:t>
            </a:r>
            <a:r>
              <a:rPr lang="zh-TW" altLang="en-US" sz="2200" dirty="0" smtClean="0">
                <a:latin typeface="微軟正黑體" panose="020B0604030504040204" pitchFamily="34" charset="-120"/>
                <a:ea typeface="微軟正黑體" panose="020B0604030504040204" pitchFamily="34" charset="-120"/>
              </a:rPr>
              <a:t>誘導</a:t>
            </a:r>
            <a:r>
              <a:rPr lang="zh-TW" altLang="en-US" sz="2200" dirty="0">
                <a:latin typeface="微軟正黑體" panose="020B0604030504040204" pitchFamily="34" charset="-120"/>
                <a:ea typeface="微軟正黑體" panose="020B0604030504040204" pitchFamily="34" charset="-120"/>
              </a:rPr>
              <a:t>做為分心次要任務，在眼球追蹤之下顯示認知負荷會增加，視覺搜尋會</a:t>
            </a:r>
            <a:r>
              <a:rPr lang="zh-TW" altLang="en-US" sz="2200" dirty="0" smtClean="0">
                <a:latin typeface="微軟正黑體" panose="020B0604030504040204" pitchFamily="34" charset="-120"/>
                <a:ea typeface="微軟正黑體" panose="020B0604030504040204" pitchFamily="34" charset="-120"/>
              </a:rPr>
              <a:t>減少</a:t>
            </a:r>
            <a:r>
              <a:rPr lang="zh-TW" altLang="en-US" sz="2200" dirty="0">
                <a:latin typeface="微軟正黑體" panose="020B0604030504040204" pitchFamily="34" charset="-120"/>
                <a:ea typeface="微軟正黑體" panose="020B0604030504040204" pitchFamily="34" charset="-120"/>
              </a:rPr>
              <a:t>但使駕駛績效</a:t>
            </a:r>
            <a:r>
              <a:rPr lang="zh-TW" altLang="en-US" sz="2200" dirty="0" smtClean="0">
                <a:latin typeface="微軟正黑體" panose="020B0604030504040204" pitchFamily="34" charset="-120"/>
                <a:ea typeface="微軟正黑體" panose="020B0604030504040204" pitchFamily="34" charset="-120"/>
              </a:rPr>
              <a:t>下降</a:t>
            </a:r>
            <a:endParaRPr lang="zh-TW" altLang="en-US" sz="2200" dirty="0">
              <a:latin typeface="微軟正黑體" panose="020B0604030504040204" pitchFamily="34" charset="-120"/>
              <a:ea typeface="微軟正黑體" panose="020B0604030504040204" pitchFamily="34" charset="-120"/>
            </a:endParaRPr>
          </a:p>
          <a:p>
            <a:pPr marL="285750" indent="-285750">
              <a:lnSpc>
                <a:spcPct val="150000"/>
              </a:lnSpc>
              <a:buFont typeface="Wingdings" panose="05000000000000000000" pitchFamily="2" charset="2"/>
              <a:buChar char="Ø"/>
            </a:pPr>
            <a:r>
              <a:rPr lang="zh-TW" altLang="en-US" sz="2200" dirty="0">
                <a:latin typeface="微軟正黑體" panose="020B0604030504040204" pitchFamily="34" charset="-120"/>
                <a:ea typeface="微軟正黑體" panose="020B0604030504040204" pitchFamily="34" charset="-120"/>
              </a:rPr>
              <a:t>有次要任務受測者更有可能注意到呈現在中央視野而不是外圍視野的</a:t>
            </a:r>
            <a:r>
              <a:rPr lang="zh-TW" altLang="en-US" sz="2200" dirty="0" smtClean="0">
                <a:latin typeface="微軟正黑體" panose="020B0604030504040204" pitchFamily="34" charset="-120"/>
                <a:ea typeface="微軟正黑體" panose="020B0604030504040204" pitchFamily="34" charset="-120"/>
              </a:rPr>
              <a:t>那些事件，</a:t>
            </a:r>
            <a:r>
              <a:rPr lang="zh-TW" altLang="en-US" sz="2200" dirty="0">
                <a:latin typeface="微軟正黑體" panose="020B0604030504040204" pitchFamily="34" charset="-120"/>
                <a:ea typeface="微軟正黑體" panose="020B0604030504040204" pitchFamily="34" charset="-120"/>
              </a:rPr>
              <a:t>從而支持</a:t>
            </a:r>
            <a:r>
              <a:rPr lang="zh-TW" altLang="en-US" sz="2200" dirty="0" smtClean="0">
                <a:latin typeface="微軟正黑體" panose="020B0604030504040204" pitchFamily="34" charset="-120"/>
                <a:ea typeface="微軟正黑體" panose="020B0604030504040204" pitchFamily="34" charset="-120"/>
              </a:rPr>
              <a:t>了認知隧道的</a:t>
            </a:r>
            <a:r>
              <a:rPr lang="zh-TW" altLang="en-US" sz="2200" dirty="0">
                <a:latin typeface="微軟正黑體" panose="020B0604030504040204" pitchFamily="34" charset="-120"/>
                <a:ea typeface="微軟正黑體" panose="020B0604030504040204" pitchFamily="34" charset="-120"/>
              </a:rPr>
              <a:t>發生</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0" y="0"/>
            <a:ext cx="10668000" cy="1181350"/>
          </a:xfrm>
          <a:prstGeom prst="rect">
            <a:avLst/>
          </a:prstGeom>
          <a:solidFill>
            <a:schemeClr val="accent3">
              <a:lumMod val="60000"/>
              <a:lumOff val="4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sp>
        <p:nvSpPr>
          <p:cNvPr id="6" name="矩形 5"/>
          <p:cNvSpPr/>
          <p:nvPr/>
        </p:nvSpPr>
        <p:spPr>
          <a:xfrm>
            <a:off x="983432" y="269204"/>
            <a:ext cx="1970971" cy="6429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6000" dirty="0">
                <a:solidFill>
                  <a:schemeClr val="tx1"/>
                </a:solidFill>
                <a:latin typeface="微軟正黑體" pitchFamily="34" charset="-120"/>
                <a:ea typeface="微軟正黑體" pitchFamily="34" charset="-120"/>
              </a:rPr>
              <a:t>簡介</a:t>
            </a:r>
          </a:p>
        </p:txBody>
      </p:sp>
      <p:sp>
        <p:nvSpPr>
          <p:cNvPr id="5" name="圓角矩形 4"/>
          <p:cNvSpPr/>
          <p:nvPr/>
        </p:nvSpPr>
        <p:spPr>
          <a:xfrm>
            <a:off x="434008" y="1700808"/>
            <a:ext cx="11017224" cy="433453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nSpc>
                <a:spcPct val="130000"/>
              </a:lnSpc>
              <a:spcBef>
                <a:spcPts val="600"/>
              </a:spcBef>
              <a:buFont typeface="Wingdings" panose="05000000000000000000" pitchFamily="2" charset="2"/>
              <a:buChar char="l"/>
            </a:pPr>
            <a:r>
              <a:rPr lang="zh-TW" altLang="en-US" sz="2200" dirty="0" smtClean="0">
                <a:solidFill>
                  <a:schemeClr val="tx1"/>
                </a:solidFill>
                <a:latin typeface="微軟正黑體" pitchFamily="34" charset="-120"/>
                <a:ea typeface="微軟正黑體" pitchFamily="34" charset="-120"/>
              </a:rPr>
              <a:t>與無分心任務駕駛</a:t>
            </a:r>
            <a:r>
              <a:rPr lang="zh-TW" altLang="en-US" sz="2200" dirty="0">
                <a:solidFill>
                  <a:schemeClr val="tx1"/>
                </a:solidFill>
                <a:latin typeface="微軟正黑體" pitchFamily="34" charset="-120"/>
                <a:ea typeface="微軟正黑體" pitchFamily="34" charset="-120"/>
              </a:rPr>
              <a:t>相比，有次要任務駕駛在危險偵測能力會下降、對於危險事件的反應時間增加、較不會遵守道路規範與發生事故危險增加</a:t>
            </a:r>
            <a:r>
              <a:rPr lang="en-US" altLang="zh-TW" sz="2200" dirty="0">
                <a:solidFill>
                  <a:schemeClr val="tx1"/>
                </a:solidFill>
                <a:latin typeface="微軟正黑體" pitchFamily="34" charset="-120"/>
                <a:ea typeface="微軟正黑體" pitchFamily="34" charset="-120"/>
              </a:rPr>
              <a:t> (</a:t>
            </a:r>
            <a:r>
              <a:rPr lang="en-US" altLang="zh-TW" sz="2200" dirty="0" err="1">
                <a:solidFill>
                  <a:schemeClr val="tx1"/>
                </a:solidFill>
                <a:latin typeface="微軟正黑體" pitchFamily="34" charset="-120"/>
                <a:ea typeface="微軟正黑體" pitchFamily="34" charset="-120"/>
              </a:rPr>
              <a:t>Galpin</a:t>
            </a:r>
            <a:r>
              <a:rPr lang="zh-TW" altLang="en-US" sz="2200" dirty="0">
                <a:solidFill>
                  <a:schemeClr val="tx1"/>
                </a:solidFill>
                <a:latin typeface="微軟正黑體" pitchFamily="34" charset="-120"/>
                <a:ea typeface="微軟正黑體" pitchFamily="34" charset="-120"/>
              </a:rPr>
              <a:t> </a:t>
            </a:r>
            <a:r>
              <a:rPr lang="en-US" altLang="zh-TW" sz="2200" dirty="0">
                <a:solidFill>
                  <a:schemeClr val="tx1"/>
                </a:solidFill>
                <a:latin typeface="微軟正黑體" pitchFamily="34" charset="-120"/>
                <a:ea typeface="微軟正黑體" pitchFamily="34" charset="-120"/>
              </a:rPr>
              <a:t>et</a:t>
            </a:r>
            <a:r>
              <a:rPr lang="zh-TW" altLang="en-US" sz="2200" dirty="0">
                <a:solidFill>
                  <a:schemeClr val="tx1"/>
                </a:solidFill>
                <a:latin typeface="微軟正黑體" pitchFamily="34" charset="-120"/>
                <a:ea typeface="微軟正黑體" pitchFamily="34" charset="-120"/>
              </a:rPr>
              <a:t> </a:t>
            </a:r>
            <a:r>
              <a:rPr lang="en-US" altLang="zh-TW" sz="2200" dirty="0">
                <a:solidFill>
                  <a:schemeClr val="tx1"/>
                </a:solidFill>
                <a:latin typeface="微軟正黑體" pitchFamily="34" charset="-120"/>
                <a:ea typeface="微軟正黑體" pitchFamily="34" charset="-120"/>
              </a:rPr>
              <a:t>al., 2009)</a:t>
            </a:r>
          </a:p>
          <a:p>
            <a:pPr marL="342900" indent="-342900">
              <a:lnSpc>
                <a:spcPct val="130000"/>
              </a:lnSpc>
              <a:spcBef>
                <a:spcPts val="600"/>
              </a:spcBef>
              <a:buFont typeface="Wingdings" panose="05000000000000000000" pitchFamily="2" charset="2"/>
              <a:buChar char="l"/>
            </a:pPr>
            <a:r>
              <a:rPr lang="zh-TW" altLang="en-US" sz="2200" dirty="0">
                <a:solidFill>
                  <a:schemeClr val="tx1"/>
                </a:solidFill>
                <a:latin typeface="微軟正黑體" pitchFamily="34" charset="-120"/>
                <a:ea typeface="微軟正黑體" pitchFamily="34" charset="-120"/>
              </a:rPr>
              <a:t>有次要任務駕駛通常會使用補償措施，例如：開車速度減慢、增加與前車距離與察看後照鏡等</a:t>
            </a:r>
            <a:r>
              <a:rPr lang="en-US" altLang="zh-TW" sz="2200" dirty="0">
                <a:solidFill>
                  <a:schemeClr val="tx1"/>
                </a:solidFill>
                <a:latin typeface="微軟正黑體" pitchFamily="34" charset="-120"/>
                <a:ea typeface="微軟正黑體" pitchFamily="34" charset="-120"/>
              </a:rPr>
              <a:t>(Stevens &amp;</a:t>
            </a:r>
            <a:r>
              <a:rPr lang="zh-TW" altLang="en-US" sz="2200" dirty="0">
                <a:solidFill>
                  <a:schemeClr val="tx1"/>
                </a:solidFill>
                <a:latin typeface="微軟正黑體" pitchFamily="34" charset="-120"/>
                <a:ea typeface="微軟正黑體" pitchFamily="34" charset="-120"/>
              </a:rPr>
              <a:t> </a:t>
            </a:r>
            <a:r>
              <a:rPr lang="en-US" altLang="zh-TW" sz="2200" dirty="0">
                <a:solidFill>
                  <a:schemeClr val="tx1"/>
                </a:solidFill>
                <a:latin typeface="微軟正黑體" pitchFamily="34" charset="-120"/>
                <a:ea typeface="微軟正黑體" pitchFamily="34" charset="-120"/>
              </a:rPr>
              <a:t>Minton, 2001</a:t>
            </a:r>
            <a:r>
              <a:rPr lang="en-US" altLang="zh-TW" sz="2200" dirty="0" smtClean="0">
                <a:solidFill>
                  <a:schemeClr val="tx1"/>
                </a:solidFill>
                <a:latin typeface="微軟正黑體" pitchFamily="34" charset="-120"/>
                <a:ea typeface="微軟正黑體" pitchFamily="34" charset="-120"/>
              </a:rPr>
              <a:t>)</a:t>
            </a:r>
          </a:p>
          <a:p>
            <a:pPr marL="342900" indent="-342900">
              <a:lnSpc>
                <a:spcPct val="130000"/>
              </a:lnSpc>
              <a:spcBef>
                <a:spcPts val="600"/>
              </a:spcBef>
              <a:buFont typeface="Wingdings" panose="05000000000000000000" pitchFamily="2" charset="2"/>
              <a:buChar char="l"/>
            </a:pPr>
            <a:r>
              <a:rPr lang="en-US" altLang="zh-TW" sz="2200" dirty="0" smtClean="0">
                <a:solidFill>
                  <a:schemeClr val="tx1"/>
                </a:solidFill>
                <a:latin typeface="微軟正黑體" pitchFamily="34" charset="-120"/>
                <a:ea typeface="微軟正黑體" pitchFamily="34" charset="-120"/>
              </a:rPr>
              <a:t>Bergen </a:t>
            </a:r>
            <a:r>
              <a:rPr lang="en-US" altLang="zh-TW" sz="2200" dirty="0">
                <a:solidFill>
                  <a:schemeClr val="tx1"/>
                </a:solidFill>
                <a:latin typeface="微軟正黑體" pitchFamily="34" charset="-120"/>
                <a:ea typeface="微軟正黑體" pitchFamily="34" charset="-120"/>
              </a:rPr>
              <a:t>et al. (2013</a:t>
            </a:r>
            <a:r>
              <a:rPr lang="en-US" altLang="zh-TW" sz="2200" dirty="0" smtClean="0">
                <a:solidFill>
                  <a:schemeClr val="tx1"/>
                </a:solidFill>
                <a:latin typeface="微軟正黑體" pitchFamily="34" charset="-120"/>
                <a:ea typeface="微軟正黑體" pitchFamily="34" charset="-120"/>
              </a:rPr>
              <a:t>)</a:t>
            </a:r>
            <a:r>
              <a:rPr lang="zh-TW" altLang="en-US" sz="2200" dirty="0">
                <a:solidFill>
                  <a:schemeClr val="tx1"/>
                </a:solidFill>
                <a:latin typeface="微軟正黑體" pitchFamily="34" charset="-120"/>
                <a:ea typeface="微軟正黑體" pitchFamily="34" charset="-120"/>
              </a:rPr>
              <a:t>提出，句子的內容可能會</a:t>
            </a:r>
            <a:r>
              <a:rPr lang="zh-TW" altLang="en-US" sz="2200" dirty="0" smtClean="0">
                <a:solidFill>
                  <a:schemeClr val="tx1"/>
                </a:solidFill>
                <a:latin typeface="微軟正黑體" pitchFamily="34" charset="-120"/>
                <a:ea typeface="微軟正黑體" pitchFamily="34" charset="-120"/>
              </a:rPr>
              <a:t>不同程度地</a:t>
            </a:r>
            <a:r>
              <a:rPr lang="zh-TW" altLang="en-US" sz="2200" dirty="0">
                <a:solidFill>
                  <a:schemeClr val="tx1"/>
                </a:solidFill>
                <a:latin typeface="微軟正黑體" pitchFamily="34" charset="-120"/>
                <a:ea typeface="微軟正黑體" pitchFamily="34" charset="-120"/>
              </a:rPr>
              <a:t>影響駕駛性能，與抽象句子相比，專注於動作或視覺項目的句子更容易讓人分心</a:t>
            </a:r>
            <a:r>
              <a:rPr lang="zh-TW" altLang="en-US" sz="2200" dirty="0" smtClean="0">
                <a:solidFill>
                  <a:schemeClr val="tx1"/>
                </a:solidFill>
                <a:latin typeface="微軟正黑體" pitchFamily="34" charset="-120"/>
                <a:ea typeface="微軟正黑體" pitchFamily="34" charset="-120"/>
              </a:rPr>
              <a:t>。</a:t>
            </a:r>
            <a:endParaRPr lang="en-US" altLang="zh-TW" sz="2200" dirty="0" smtClean="0">
              <a:solidFill>
                <a:schemeClr val="tx1"/>
              </a:solidFill>
              <a:latin typeface="微軟正黑體" pitchFamily="34" charset="-120"/>
              <a:ea typeface="微軟正黑體" pitchFamily="34" charset="-120"/>
            </a:endParaRPr>
          </a:p>
          <a:p>
            <a:pPr marL="342900" indent="-342900">
              <a:lnSpc>
                <a:spcPct val="130000"/>
              </a:lnSpc>
              <a:spcBef>
                <a:spcPts val="600"/>
              </a:spcBef>
              <a:buFont typeface="Wingdings" panose="05000000000000000000" pitchFamily="2" charset="2"/>
              <a:buChar char="l"/>
            </a:pPr>
            <a:r>
              <a:rPr lang="zh-TW" altLang="en-US" sz="2200" dirty="0">
                <a:solidFill>
                  <a:schemeClr val="tx1"/>
                </a:solidFill>
                <a:latin typeface="微軟正黑體" pitchFamily="34" charset="-120"/>
                <a:ea typeface="微軟正黑體" pitchFamily="34" charset="-120"/>
              </a:rPr>
              <a:t>句子的內容可能會影響駕駛績效表現，包含</a:t>
            </a:r>
            <a:r>
              <a:rPr lang="en-US" altLang="zh-TW" sz="2200" dirty="0">
                <a:solidFill>
                  <a:schemeClr val="tx1"/>
                </a:solidFill>
                <a:latin typeface="微軟正黑體" pitchFamily="34" charset="-120"/>
                <a:ea typeface="微軟正黑體" pitchFamily="34" charset="-120"/>
              </a:rPr>
              <a:t>action</a:t>
            </a:r>
            <a:r>
              <a:rPr lang="zh-TW" altLang="en-US" sz="2200" dirty="0">
                <a:solidFill>
                  <a:schemeClr val="tx1"/>
                </a:solidFill>
                <a:latin typeface="微軟正黑體" pitchFamily="34" charset="-120"/>
                <a:ea typeface="微軟正黑體" pitchFamily="34" charset="-120"/>
              </a:rPr>
              <a:t>或</a:t>
            </a:r>
            <a:r>
              <a:rPr lang="en-US" altLang="zh-TW" sz="2200" dirty="0">
                <a:solidFill>
                  <a:schemeClr val="tx1"/>
                </a:solidFill>
                <a:latin typeface="微軟正黑體" pitchFamily="34" charset="-120"/>
                <a:ea typeface="微軟正黑體" pitchFamily="34" charset="-120"/>
              </a:rPr>
              <a:t>visual</a:t>
            </a:r>
            <a:r>
              <a:rPr lang="zh-TW" altLang="en-US" sz="2200" dirty="0">
                <a:solidFill>
                  <a:schemeClr val="tx1"/>
                </a:solidFill>
                <a:latin typeface="微軟正黑體" pitchFamily="34" charset="-120"/>
                <a:ea typeface="微軟正黑體" pitchFamily="34" charset="-120"/>
              </a:rPr>
              <a:t>的句子比</a:t>
            </a:r>
            <a:r>
              <a:rPr lang="en-US" altLang="zh-TW" sz="2200" dirty="0">
                <a:solidFill>
                  <a:schemeClr val="tx1"/>
                </a:solidFill>
                <a:latin typeface="微軟正黑體" pitchFamily="34" charset="-120"/>
                <a:ea typeface="微軟正黑體" pitchFamily="34" charset="-120"/>
              </a:rPr>
              <a:t>abstract</a:t>
            </a:r>
            <a:r>
              <a:rPr lang="zh-TW" altLang="en-US" sz="2200" dirty="0">
                <a:solidFill>
                  <a:schemeClr val="tx1"/>
                </a:solidFill>
                <a:latin typeface="微軟正黑體" pitchFamily="34" charset="-120"/>
                <a:ea typeface="微軟正黑體" pitchFamily="34" charset="-120"/>
              </a:rPr>
              <a:t>句子讓人分心</a:t>
            </a:r>
            <a:r>
              <a:rPr lang="en-US" altLang="zh-TW" sz="2200" dirty="0">
                <a:solidFill>
                  <a:schemeClr val="tx1"/>
                </a:solidFill>
                <a:latin typeface="微軟正黑體" pitchFamily="34" charset="-120"/>
                <a:ea typeface="微軟正黑體" pitchFamily="34" charset="-120"/>
              </a:rPr>
              <a:t>(Bergen et al. ,2013</a:t>
            </a:r>
            <a:r>
              <a:rPr lang="en-US" altLang="zh-TW" sz="2200" dirty="0" smtClean="0">
                <a:solidFill>
                  <a:schemeClr val="tx1"/>
                </a:solidFill>
                <a:latin typeface="微軟正黑體" pitchFamily="34" charset="-120"/>
                <a:ea typeface="微軟正黑體" pitchFamily="34" charset="-120"/>
              </a:rPr>
              <a:t>)</a:t>
            </a:r>
            <a:endParaRPr lang="en-US" altLang="zh-TW" sz="2200" dirty="0">
              <a:solidFill>
                <a:schemeClr val="tx1"/>
              </a:solidFill>
              <a:latin typeface="微軟正黑體" pitchFamily="34" charset="-120"/>
              <a:ea typeface="微軟正黑體" pitchFamily="34" charset="-120"/>
            </a:endParaRPr>
          </a:p>
        </p:txBody>
      </p:sp>
      <p:sp>
        <p:nvSpPr>
          <p:cNvPr id="4" name="矩形 3"/>
          <p:cNvSpPr/>
          <p:nvPr/>
        </p:nvSpPr>
        <p:spPr>
          <a:xfrm>
            <a:off x="6528048" y="5445224"/>
            <a:ext cx="4680520" cy="928694"/>
          </a:xfrm>
          <a:prstGeom prst="rect">
            <a:avLst/>
          </a:prstGeom>
          <a:noFill/>
          <a:ln w="28575">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TW" sz="2000" dirty="0">
                <a:solidFill>
                  <a:schemeClr val="tx1"/>
                </a:solidFill>
                <a:latin typeface="微軟正黑體" pitchFamily="34" charset="-120"/>
                <a:ea typeface="微軟正黑體" pitchFamily="34" charset="-120"/>
              </a:rPr>
              <a:t>Action  </a:t>
            </a:r>
            <a:r>
              <a:rPr lang="zh-TW" altLang="en-US" sz="2000" dirty="0">
                <a:solidFill>
                  <a:schemeClr val="tx1"/>
                </a:solidFill>
                <a:latin typeface="微軟正黑體" pitchFamily="34" charset="-120"/>
                <a:ea typeface="微軟正黑體" pitchFamily="34" charset="-120"/>
              </a:rPr>
              <a:t>用逆時針方式打開罐子的蓋子</a:t>
            </a:r>
            <a:endParaRPr lang="en-US" altLang="zh-TW" sz="2000" dirty="0">
              <a:solidFill>
                <a:schemeClr val="tx1"/>
              </a:solidFill>
              <a:latin typeface="微軟正黑體" pitchFamily="34" charset="-120"/>
              <a:ea typeface="微軟正黑體" pitchFamily="34" charset="-120"/>
            </a:endParaRPr>
          </a:p>
          <a:p>
            <a:r>
              <a:rPr lang="en-US" altLang="zh-TW" sz="2000" dirty="0">
                <a:solidFill>
                  <a:schemeClr val="tx1"/>
                </a:solidFill>
                <a:latin typeface="微軟正黑體" pitchFamily="34" charset="-120"/>
                <a:ea typeface="微軟正黑體" pitchFamily="34" charset="-120"/>
              </a:rPr>
              <a:t>Visual </a:t>
            </a:r>
            <a:r>
              <a:rPr lang="zh-TW" altLang="en-US" sz="2000" dirty="0">
                <a:solidFill>
                  <a:schemeClr val="tx1"/>
                </a:solidFill>
                <a:latin typeface="微軟正黑體" pitchFamily="34" charset="-120"/>
                <a:ea typeface="微軟正黑體" pitchFamily="34" charset="-120"/>
              </a:rPr>
              <a:t>停車標誌上的字母為白色的</a:t>
            </a:r>
            <a:endParaRPr lang="en-US" altLang="zh-TW" sz="2000" dirty="0">
              <a:solidFill>
                <a:schemeClr val="tx1"/>
              </a:solidFill>
              <a:latin typeface="微軟正黑體" pitchFamily="34" charset="-120"/>
              <a:ea typeface="微軟正黑體" pitchFamily="34" charset="-120"/>
            </a:endParaRPr>
          </a:p>
          <a:p>
            <a:r>
              <a:rPr lang="en-US" altLang="zh-TW" sz="2000" dirty="0">
                <a:solidFill>
                  <a:schemeClr val="tx1"/>
                </a:solidFill>
                <a:latin typeface="微軟正黑體" pitchFamily="34" charset="-120"/>
                <a:ea typeface="微軟正黑體" pitchFamily="34" charset="-120"/>
              </a:rPr>
              <a:t>Abstract </a:t>
            </a:r>
            <a:r>
              <a:rPr lang="zh-TW" altLang="en-US" sz="2000" dirty="0">
                <a:solidFill>
                  <a:schemeClr val="tx1"/>
                </a:solidFill>
                <a:latin typeface="微軟正黑體" pitchFamily="34" charset="-120"/>
                <a:ea typeface="微軟正黑體" pitchFamily="34" charset="-120"/>
              </a:rPr>
              <a:t>北達科他州首都為俾斯麥</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10668000" cy="1181350"/>
          </a:xfrm>
          <a:prstGeom prst="rect">
            <a:avLst/>
          </a:prstGeom>
          <a:solidFill>
            <a:schemeClr val="accent3">
              <a:lumMod val="60000"/>
              <a:lumOff val="4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sp>
        <p:nvSpPr>
          <p:cNvPr id="7" name="矩形 6"/>
          <p:cNvSpPr/>
          <p:nvPr/>
        </p:nvSpPr>
        <p:spPr>
          <a:xfrm>
            <a:off x="1919537" y="441523"/>
            <a:ext cx="1970971" cy="6429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6000" dirty="0">
                <a:solidFill>
                  <a:schemeClr val="tx1"/>
                </a:solidFill>
                <a:latin typeface="微軟正黑體" pitchFamily="34" charset="-120"/>
                <a:ea typeface="微軟正黑體" pitchFamily="34" charset="-120"/>
              </a:rPr>
              <a:t>簡介</a:t>
            </a:r>
          </a:p>
        </p:txBody>
      </p:sp>
      <p:sp>
        <p:nvSpPr>
          <p:cNvPr id="2" name="矩形 1"/>
          <p:cNvSpPr/>
          <p:nvPr/>
        </p:nvSpPr>
        <p:spPr>
          <a:xfrm>
            <a:off x="695400" y="1908584"/>
            <a:ext cx="10369152" cy="3480953"/>
          </a:xfrm>
          <a:prstGeom prst="rect">
            <a:avLst/>
          </a:prstGeom>
        </p:spPr>
        <p:txBody>
          <a:bodyPr wrap="square">
            <a:spAutoFit/>
          </a:bodyPr>
          <a:lstStyle/>
          <a:p>
            <a:pPr marL="285750" indent="-285750">
              <a:lnSpc>
                <a:spcPct val="130000"/>
              </a:lnSpc>
              <a:spcBef>
                <a:spcPts val="600"/>
              </a:spcBef>
              <a:buFont typeface="Wingdings" panose="05000000000000000000" pitchFamily="2" charset="2"/>
              <a:buChar char="l"/>
            </a:pPr>
            <a:r>
              <a:rPr lang="zh-TW" altLang="en-US" sz="2200" dirty="0">
                <a:latin typeface="微軟正黑體" pitchFamily="34" charset="-120"/>
                <a:ea typeface="微軟正黑體" pitchFamily="34" charset="-120"/>
              </a:rPr>
              <a:t>如果對話具有“視覺”成分，則對駕駛員在電話中交談產生影響。“視覺”語言的使用可能會導致精神意象的產生，而精神意象反過來可能會利用對場景的正常視覺感知所需的認知資源。</a:t>
            </a:r>
            <a:r>
              <a:rPr lang="it-IT" altLang="zh-TW" sz="2200" dirty="0">
                <a:latin typeface="微軟正黑體" pitchFamily="34" charset="-120"/>
                <a:ea typeface="微軟正黑體" pitchFamily="34" charset="-120"/>
              </a:rPr>
              <a:t>(D’Esposito et al., 1997, Farah, 1988</a:t>
            </a:r>
            <a:r>
              <a:rPr lang="it-IT" altLang="zh-TW" sz="2200" dirty="0" smtClean="0">
                <a:latin typeface="微軟正黑體" pitchFamily="34" charset="-120"/>
                <a:ea typeface="微軟正黑體" pitchFamily="34" charset="-120"/>
              </a:rPr>
              <a:t>)</a:t>
            </a:r>
            <a:endParaRPr lang="en-US" altLang="zh-TW" sz="2200" dirty="0" smtClean="0">
              <a:latin typeface="微軟正黑體" pitchFamily="34" charset="-120"/>
              <a:ea typeface="微軟正黑體" pitchFamily="34" charset="-120"/>
            </a:endParaRPr>
          </a:p>
          <a:p>
            <a:pPr marL="285750" indent="-285750">
              <a:lnSpc>
                <a:spcPct val="130000"/>
              </a:lnSpc>
              <a:spcBef>
                <a:spcPts val="600"/>
              </a:spcBef>
              <a:buFont typeface="Wingdings" panose="05000000000000000000" pitchFamily="2" charset="2"/>
              <a:buChar char="l"/>
            </a:pPr>
            <a:r>
              <a:rPr lang="zh-TW" altLang="en-US" sz="2200" dirty="0" smtClean="0">
                <a:latin typeface="微軟正黑體" pitchFamily="34" charset="-120"/>
                <a:ea typeface="微軟正黑體" pitchFamily="34" charset="-120"/>
              </a:rPr>
              <a:t>句子</a:t>
            </a:r>
            <a:r>
              <a:rPr lang="zh-TW" altLang="en-US" sz="2200" dirty="0">
                <a:latin typeface="微軟正黑體" pitchFamily="34" charset="-120"/>
                <a:ea typeface="微軟正黑體" pitchFamily="34" charset="-120"/>
              </a:rPr>
              <a:t>中的名詞與動詞會引起心理意象的產生，幫助理解句子的涵義</a:t>
            </a:r>
            <a:endParaRPr lang="en-US" altLang="zh-TW" sz="2200" dirty="0">
              <a:latin typeface="微軟正黑體" pitchFamily="34" charset="-120"/>
              <a:ea typeface="微軟正黑體" pitchFamily="34" charset="-120"/>
            </a:endParaRPr>
          </a:p>
          <a:p>
            <a:pPr>
              <a:lnSpc>
                <a:spcPct val="130000"/>
              </a:lnSpc>
              <a:spcBef>
                <a:spcPts val="600"/>
              </a:spcBef>
            </a:pPr>
            <a:r>
              <a:rPr lang="en-US" altLang="zh-TW" sz="2200" dirty="0">
                <a:latin typeface="微軟正黑體" pitchFamily="34" charset="-120"/>
                <a:ea typeface="微軟正黑體" pitchFamily="34" charset="-120"/>
              </a:rPr>
              <a:t>    </a:t>
            </a:r>
            <a:r>
              <a:rPr lang="en-US" altLang="zh-TW" sz="2200" dirty="0" smtClean="0">
                <a:latin typeface="微軟正黑體" pitchFamily="34" charset="-120"/>
                <a:ea typeface="微軟正黑體" pitchFamily="34" charset="-120"/>
              </a:rPr>
              <a:t>(Bergen </a:t>
            </a:r>
            <a:r>
              <a:rPr lang="en-US" altLang="zh-TW" sz="2200" dirty="0">
                <a:latin typeface="微軟正黑體" pitchFamily="34" charset="-120"/>
                <a:ea typeface="微軟正黑體" pitchFamily="34" charset="-120"/>
              </a:rPr>
              <a:t>et</a:t>
            </a:r>
            <a:r>
              <a:rPr lang="zh-TW" altLang="en-US" sz="2200" dirty="0">
                <a:latin typeface="微軟正黑體" pitchFamily="34" charset="-120"/>
                <a:ea typeface="微軟正黑體" pitchFamily="34" charset="-120"/>
              </a:rPr>
              <a:t> </a:t>
            </a:r>
            <a:r>
              <a:rPr lang="en-US" altLang="zh-TW" sz="2200" dirty="0">
                <a:latin typeface="微軟正黑體" pitchFamily="34" charset="-120"/>
                <a:ea typeface="微軟正黑體" pitchFamily="34" charset="-120"/>
              </a:rPr>
              <a:t>al., </a:t>
            </a:r>
            <a:r>
              <a:rPr lang="en-US" altLang="zh-TW" sz="2200" dirty="0" smtClean="0">
                <a:latin typeface="微軟正黑體" pitchFamily="34" charset="-120"/>
                <a:ea typeface="微軟正黑體" pitchFamily="34" charset="-120"/>
              </a:rPr>
              <a:t>2007)</a:t>
            </a:r>
            <a:endParaRPr lang="en-US" altLang="zh-TW" sz="2200" dirty="0">
              <a:latin typeface="微軟正黑體" pitchFamily="34" charset="-120"/>
              <a:ea typeface="微軟正黑體" pitchFamily="34" charset="-120"/>
            </a:endParaRPr>
          </a:p>
          <a:p>
            <a:pPr marL="285750" indent="-285750">
              <a:lnSpc>
                <a:spcPct val="130000"/>
              </a:lnSpc>
              <a:spcBef>
                <a:spcPts val="600"/>
              </a:spcBef>
              <a:buFont typeface="Wingdings" panose="05000000000000000000" pitchFamily="2" charset="2"/>
              <a:buChar char="l"/>
            </a:pPr>
            <a:r>
              <a:rPr lang="zh-TW" altLang="en-US" sz="2200" dirty="0">
                <a:latin typeface="微軟正黑體" pitchFamily="34" charset="-120"/>
                <a:ea typeface="微軟正黑體" pitchFamily="34" charset="-120"/>
              </a:rPr>
              <a:t>心理意象與動作語言可以觸發大腦內運作區域的實際運作與激活</a:t>
            </a:r>
            <a:endParaRPr lang="en-US" altLang="zh-TW" sz="2200" dirty="0">
              <a:latin typeface="微軟正黑體" pitchFamily="34" charset="-120"/>
              <a:ea typeface="微軟正黑體" pitchFamily="34" charset="-120"/>
            </a:endParaRPr>
          </a:p>
          <a:p>
            <a:pPr>
              <a:lnSpc>
                <a:spcPct val="130000"/>
              </a:lnSpc>
              <a:spcBef>
                <a:spcPts val="600"/>
              </a:spcBef>
            </a:pPr>
            <a:r>
              <a:rPr lang="en-US" altLang="zh-TW" sz="2200" dirty="0">
                <a:latin typeface="微軟正黑體" pitchFamily="34" charset="-120"/>
                <a:ea typeface="微軟正黑體" pitchFamily="34" charset="-120"/>
              </a:rPr>
              <a:t>   </a:t>
            </a:r>
            <a:r>
              <a:rPr lang="en-US" altLang="zh-TW" sz="2200" dirty="0" smtClean="0">
                <a:latin typeface="微軟正黑體" pitchFamily="34" charset="-120"/>
                <a:ea typeface="微軟正黑體" pitchFamily="34" charset="-120"/>
              </a:rPr>
              <a:t>( </a:t>
            </a:r>
            <a:r>
              <a:rPr lang="en-US" altLang="zh-TW" sz="2200" dirty="0" err="1">
                <a:latin typeface="微軟正黑體" pitchFamily="34" charset="-120"/>
                <a:ea typeface="微軟正黑體" pitchFamily="34" charset="-120"/>
              </a:rPr>
              <a:t>Tettamanti</a:t>
            </a:r>
            <a:r>
              <a:rPr lang="en-US" altLang="zh-TW" sz="2200" dirty="0">
                <a:latin typeface="微軟正黑體" pitchFamily="34" charset="-120"/>
                <a:ea typeface="微軟正黑體" pitchFamily="34" charset="-120"/>
              </a:rPr>
              <a:t> et al., </a:t>
            </a:r>
            <a:r>
              <a:rPr lang="en-US" altLang="zh-TW" sz="2200" dirty="0" smtClean="0">
                <a:latin typeface="微軟正黑體" pitchFamily="34" charset="-120"/>
                <a:ea typeface="微軟正黑體" pitchFamily="34" charset="-120"/>
              </a:rPr>
              <a:t>2005)</a:t>
            </a:r>
            <a:endParaRPr lang="en-US" altLang="zh-TW" sz="2200" dirty="0">
              <a:latin typeface="微軟正黑體" pitchFamily="34" charset="-120"/>
              <a:ea typeface="微軟正黑體" pitchFamily="34" charset="-120"/>
            </a:endParaRPr>
          </a:p>
        </p:txBody>
      </p:sp>
    </p:spTree>
    <p:extLst>
      <p:ext uri="{BB962C8B-B14F-4D97-AF65-F5344CB8AC3E}">
        <p14:creationId xmlns:p14="http://schemas.microsoft.com/office/powerpoint/2010/main" val="6326789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10668000" cy="1181350"/>
          </a:xfrm>
          <a:prstGeom prst="rect">
            <a:avLst/>
          </a:prstGeom>
          <a:solidFill>
            <a:schemeClr val="accent3">
              <a:lumMod val="60000"/>
              <a:lumOff val="4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sp>
        <p:nvSpPr>
          <p:cNvPr id="2" name="副標題 2"/>
          <p:cNvSpPr txBox="1">
            <a:spLocks/>
          </p:cNvSpPr>
          <p:nvPr/>
        </p:nvSpPr>
        <p:spPr>
          <a:xfrm>
            <a:off x="1919536" y="1694129"/>
            <a:ext cx="7416824" cy="3469743"/>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20000"/>
              </a:lnSpc>
              <a:buFont typeface="Wingdings" panose="05000000000000000000" pitchFamily="2" charset="2"/>
              <a:buChar char="l"/>
            </a:pPr>
            <a:r>
              <a:rPr lang="zh-TW" altLang="en-US" sz="2400" dirty="0">
                <a:latin typeface="微軟正黑體" panose="020B0604030504040204" pitchFamily="34" charset="-120"/>
                <a:ea typeface="微軟正黑體" panose="020B0604030504040204" pitchFamily="34" charset="-120"/>
              </a:rPr>
              <a:t>受測者</a:t>
            </a:r>
            <a:r>
              <a:rPr lang="en-US" altLang="zh-TW" sz="2400" dirty="0">
                <a:latin typeface="微軟正黑體" panose="020B0604030504040204" pitchFamily="34" charset="-120"/>
                <a:ea typeface="微軟正黑體" panose="020B0604030504040204" pitchFamily="34" charset="-120"/>
              </a:rPr>
              <a:t>:60</a:t>
            </a:r>
            <a:r>
              <a:rPr lang="zh-TW" altLang="en-US" sz="2400" dirty="0">
                <a:latin typeface="微軟正黑體" panose="020B0604030504040204" pitchFamily="34" charset="-120"/>
                <a:ea typeface="微軟正黑體" panose="020B0604030504040204" pitchFamily="34" charset="-120"/>
              </a:rPr>
              <a:t>位 </a:t>
            </a:r>
            <a:r>
              <a:rPr lang="en-US" altLang="zh-TW" sz="2400" dirty="0">
                <a:latin typeface="微軟正黑體" pitchFamily="34" charset="-120"/>
                <a:ea typeface="微軟正黑體" pitchFamily="34" charset="-120"/>
              </a:rPr>
              <a:t>(20</a:t>
            </a:r>
            <a:r>
              <a:rPr lang="zh-TW" altLang="en-US" sz="2400" dirty="0">
                <a:latin typeface="微軟正黑體" pitchFamily="34" charset="-120"/>
                <a:ea typeface="微軟正黑體" pitchFamily="34" charset="-120"/>
              </a:rPr>
              <a:t>男</a:t>
            </a:r>
            <a:r>
              <a:rPr lang="en-US" altLang="zh-TW" sz="2400" dirty="0">
                <a:latin typeface="微軟正黑體" pitchFamily="34" charset="-120"/>
                <a:ea typeface="微軟正黑體" pitchFamily="34" charset="-120"/>
              </a:rPr>
              <a:t>40</a:t>
            </a:r>
            <a:r>
              <a:rPr lang="zh-TW" altLang="en-US" sz="2400" dirty="0">
                <a:latin typeface="微軟正黑體" pitchFamily="34" charset="-120"/>
                <a:ea typeface="微軟正黑體" pitchFamily="34" charset="-120"/>
              </a:rPr>
              <a:t>女</a:t>
            </a:r>
            <a:r>
              <a:rPr lang="en-US" altLang="zh-TW" sz="2400" dirty="0">
                <a:latin typeface="微軟正黑體" panose="020B0604030504040204" pitchFamily="34" charset="-120"/>
                <a:ea typeface="微軟正黑體" panose="020B0604030504040204" pitchFamily="34" charset="-120"/>
              </a:rPr>
              <a:t>)</a:t>
            </a:r>
          </a:p>
          <a:p>
            <a:pPr>
              <a:lnSpc>
                <a:spcPct val="120000"/>
              </a:lnSpc>
              <a:buFont typeface="Wingdings" panose="05000000000000000000" pitchFamily="2" charset="2"/>
              <a:buChar char="l"/>
            </a:pPr>
            <a:r>
              <a:rPr lang="zh-TW" altLang="en-US" sz="2400" dirty="0">
                <a:latin typeface="微軟正黑體" panose="020B0604030504040204" pitchFamily="34" charset="-120"/>
                <a:ea typeface="微軟正黑體" panose="020B0604030504040204" pitchFamily="34" charset="-120"/>
              </a:rPr>
              <a:t>年齡</a:t>
            </a:r>
            <a:r>
              <a:rPr lang="en-US" altLang="zh-TW" sz="2400" dirty="0">
                <a:latin typeface="微軟正黑體" panose="020B0604030504040204" pitchFamily="34" charset="-120"/>
                <a:ea typeface="微軟正黑體" panose="020B0604030504040204" pitchFamily="34" charset="-120"/>
              </a:rPr>
              <a:t>25~63</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(M = 25.57</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SD =</a:t>
            </a:r>
            <a:r>
              <a:rPr lang="zh-TW" altLang="en-US" sz="2400" dirty="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8.4)</a:t>
            </a:r>
            <a:r>
              <a:rPr lang="en-US" altLang="zh-TW" sz="2400" dirty="0"/>
              <a:t>  </a:t>
            </a:r>
            <a:endParaRPr lang="en-US" altLang="zh-TW" sz="2400" dirty="0">
              <a:latin typeface="微軟正黑體" panose="020B0604030504040204" pitchFamily="34" charset="-120"/>
              <a:ea typeface="微軟正黑體" panose="020B0604030504040204" pitchFamily="34" charset="-120"/>
            </a:endParaRPr>
          </a:p>
          <a:p>
            <a:pPr>
              <a:lnSpc>
                <a:spcPct val="120000"/>
              </a:lnSpc>
              <a:buFont typeface="Wingdings" panose="05000000000000000000" pitchFamily="2" charset="2"/>
              <a:buChar char="l"/>
            </a:pPr>
            <a:r>
              <a:rPr lang="zh-TW" altLang="en-US" sz="2400" dirty="0">
                <a:latin typeface="微軟正黑體" panose="020B0604030504040204" pitchFamily="34" charset="-120"/>
                <a:ea typeface="微軟正黑體" panose="020B0604030504040204" pitchFamily="34" charset="-120"/>
              </a:rPr>
              <a:t>受測者是視力正常或經過矯正</a:t>
            </a:r>
            <a:endParaRPr lang="en-US" altLang="zh-TW" sz="2400" dirty="0">
              <a:latin typeface="微軟正黑體" panose="020B0604030504040204" pitchFamily="34" charset="-120"/>
              <a:ea typeface="微軟正黑體" panose="020B0604030504040204" pitchFamily="34" charset="-120"/>
            </a:endParaRPr>
          </a:p>
          <a:p>
            <a:pPr>
              <a:lnSpc>
                <a:spcPct val="120000"/>
              </a:lnSpc>
              <a:buFont typeface="Wingdings" panose="05000000000000000000" pitchFamily="2" charset="2"/>
              <a:buChar char="l"/>
            </a:pPr>
            <a:r>
              <a:rPr lang="zh-TW" altLang="en-US" sz="2400" dirty="0">
                <a:latin typeface="微軟正黑體" panose="020B0604030504040204" pitchFamily="34" charset="-120"/>
                <a:ea typeface="微軟正黑體" panose="020B0604030504040204" pitchFamily="34" charset="-120"/>
              </a:rPr>
              <a:t>均具有有效的英國駕駛執照</a:t>
            </a:r>
            <a:endParaRPr lang="en-US" altLang="zh-TW" sz="2400" dirty="0">
              <a:latin typeface="微軟正黑體" panose="020B0604030504040204" pitchFamily="34" charset="-120"/>
              <a:ea typeface="微軟正黑體" panose="020B0604030504040204" pitchFamily="34" charset="-120"/>
            </a:endParaRPr>
          </a:p>
          <a:p>
            <a:pPr>
              <a:spcBef>
                <a:spcPts val="1200"/>
              </a:spcBef>
              <a:buFont typeface="Wingdings" panose="05000000000000000000" pitchFamily="2" charset="2"/>
              <a:buChar char="l"/>
            </a:pPr>
            <a:r>
              <a:rPr lang="zh-TW" altLang="en-US" sz="2400" dirty="0">
                <a:latin typeface="微軟正黑體" pitchFamily="34" charset="-120"/>
                <a:ea typeface="微軟正黑體" pitchFamily="34" charset="-120"/>
              </a:rPr>
              <a:t>平均</a:t>
            </a:r>
            <a:r>
              <a:rPr lang="en-US" altLang="zh-TW" sz="2400" dirty="0">
                <a:latin typeface="微軟正黑體" pitchFamily="34" charset="-120"/>
                <a:ea typeface="微軟正黑體" pitchFamily="34" charset="-120"/>
              </a:rPr>
              <a:t>7</a:t>
            </a:r>
            <a:r>
              <a:rPr lang="zh-TW" altLang="en-US" sz="2400" dirty="0">
                <a:latin typeface="微軟正黑體" pitchFamily="34" charset="-120"/>
                <a:ea typeface="微軟正黑體" pitchFamily="34" charset="-120"/>
              </a:rPr>
              <a:t>年以上駕駛經驗</a:t>
            </a:r>
            <a:endParaRPr lang="en-US" altLang="zh-TW" sz="2400" dirty="0">
              <a:latin typeface="微軟正黑體" pitchFamily="34" charset="-120"/>
              <a:ea typeface="微軟正黑體" pitchFamily="34" charset="-120"/>
            </a:endParaRPr>
          </a:p>
          <a:p>
            <a:pPr>
              <a:spcBef>
                <a:spcPts val="1200"/>
              </a:spcBef>
              <a:buFont typeface="Wingdings" panose="05000000000000000000" pitchFamily="2" charset="2"/>
              <a:buChar char="l"/>
            </a:pPr>
            <a:r>
              <a:rPr lang="zh-TW" altLang="en-US" sz="2400" dirty="0">
                <a:latin typeface="微軟正黑體" pitchFamily="34" charset="-120"/>
                <a:ea typeface="微軟正黑體" pitchFamily="34" charset="-120"/>
              </a:rPr>
              <a:t>自願參加測驗</a:t>
            </a:r>
            <a:endParaRPr lang="en-US" altLang="zh-TW" sz="2400" dirty="0">
              <a:latin typeface="微軟正黑體" pitchFamily="34" charset="-120"/>
              <a:ea typeface="微軟正黑體" pitchFamily="34" charset="-120"/>
            </a:endParaRPr>
          </a:p>
        </p:txBody>
      </p:sp>
      <p:sp>
        <p:nvSpPr>
          <p:cNvPr id="4" name="矩形 3"/>
          <p:cNvSpPr/>
          <p:nvPr/>
        </p:nvSpPr>
        <p:spPr>
          <a:xfrm>
            <a:off x="1919536" y="441523"/>
            <a:ext cx="4536504" cy="6429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6000" dirty="0">
                <a:solidFill>
                  <a:schemeClr val="tx1"/>
                </a:solidFill>
                <a:latin typeface="微軟正黑體" pitchFamily="34" charset="-120"/>
                <a:ea typeface="微軟正黑體" pitchFamily="34" charset="-120"/>
              </a:rPr>
              <a:t>方法 </a:t>
            </a:r>
            <a:r>
              <a:rPr lang="zh-TW" altLang="en-US" sz="2800" dirty="0">
                <a:solidFill>
                  <a:schemeClr val="tx1"/>
                </a:solidFill>
                <a:latin typeface="微軟正黑體" pitchFamily="34" charset="-120"/>
                <a:ea typeface="微軟正黑體" pitchFamily="34" charset="-120"/>
              </a:rPr>
              <a:t>實驗一</a:t>
            </a:r>
          </a:p>
        </p:txBody>
      </p:sp>
    </p:spTree>
    <p:extLst>
      <p:ext uri="{BB962C8B-B14F-4D97-AF65-F5344CB8AC3E}">
        <p14:creationId xmlns:p14="http://schemas.microsoft.com/office/powerpoint/2010/main" val="37235035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0" y="0"/>
            <a:ext cx="10668000" cy="1181350"/>
          </a:xfrm>
          <a:prstGeom prst="rect">
            <a:avLst/>
          </a:prstGeom>
          <a:solidFill>
            <a:schemeClr val="accent3">
              <a:lumMod val="60000"/>
              <a:lumOff val="4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sp>
        <p:nvSpPr>
          <p:cNvPr id="2" name="副標題 2"/>
          <p:cNvSpPr txBox="1">
            <a:spLocks/>
          </p:cNvSpPr>
          <p:nvPr/>
        </p:nvSpPr>
        <p:spPr>
          <a:xfrm>
            <a:off x="1487488" y="1694128"/>
            <a:ext cx="8496944" cy="3469743"/>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20000"/>
              </a:lnSpc>
              <a:spcBef>
                <a:spcPts val="1200"/>
              </a:spcBef>
              <a:buNone/>
            </a:pPr>
            <a:r>
              <a:rPr lang="zh-TW" altLang="en-US" sz="2400" dirty="0">
                <a:latin typeface="微軟正黑體" pitchFamily="34" charset="-120"/>
                <a:ea typeface="微軟正黑體" pitchFamily="34" charset="-120"/>
              </a:rPr>
              <a:t>主要任務</a:t>
            </a:r>
            <a:r>
              <a:rPr lang="en-US" altLang="zh-TW" sz="2400" dirty="0">
                <a:latin typeface="微軟正黑體" pitchFamily="34" charset="-120"/>
                <a:ea typeface="微軟正黑體" pitchFamily="34" charset="-120"/>
              </a:rPr>
              <a:t>:</a:t>
            </a:r>
            <a:r>
              <a:rPr lang="zh-TW" altLang="en-US" sz="2400" dirty="0">
                <a:latin typeface="微軟正黑體" pitchFamily="34" charset="-120"/>
                <a:ea typeface="微軟正黑體" pitchFamily="34" charset="-120"/>
              </a:rPr>
              <a:t>受測者觀看真實駕駛情境影片中發生的危險事件，並做出</a:t>
            </a:r>
            <a:r>
              <a:rPr lang="zh-TW" altLang="en-US" sz="2400" dirty="0" smtClean="0">
                <a:latin typeface="微軟正黑體" pitchFamily="34" charset="-120"/>
                <a:ea typeface="微軟正黑體" pitchFamily="34" charset="-120"/>
              </a:rPr>
              <a:t>回應，偵測</a:t>
            </a:r>
            <a:r>
              <a:rPr lang="zh-TW" altLang="en-US" sz="2400" dirty="0">
                <a:latin typeface="微軟正黑體" pitchFamily="34" charset="-120"/>
                <a:ea typeface="微軟正黑體" pitchFamily="34" charset="-120"/>
              </a:rPr>
              <a:t>到危險踩煞車踏板做出</a:t>
            </a:r>
            <a:r>
              <a:rPr lang="zh-TW" altLang="en-US" sz="2400" dirty="0" smtClean="0">
                <a:latin typeface="微軟正黑體" pitchFamily="34" charset="-120"/>
                <a:ea typeface="微軟正黑體" pitchFamily="34" charset="-120"/>
              </a:rPr>
              <a:t>回應</a:t>
            </a:r>
            <a:endParaRPr lang="en-US" altLang="zh-TW" sz="2400" dirty="0">
              <a:latin typeface="微軟正黑體" pitchFamily="34" charset="-120"/>
              <a:ea typeface="微軟正黑體" pitchFamily="34" charset="-120"/>
            </a:endParaRPr>
          </a:p>
          <a:p>
            <a:pPr marL="0" indent="0">
              <a:lnSpc>
                <a:spcPct val="120000"/>
              </a:lnSpc>
              <a:spcBef>
                <a:spcPts val="1200"/>
              </a:spcBef>
              <a:buNone/>
            </a:pPr>
            <a:r>
              <a:rPr lang="zh-TW" altLang="en-US" sz="2400" dirty="0">
                <a:latin typeface="微軟正黑體" pitchFamily="34" charset="-120"/>
                <a:ea typeface="微軟正黑體" pitchFamily="34" charset="-120"/>
              </a:rPr>
              <a:t>隨機將受測者分為三組</a:t>
            </a:r>
            <a:endParaRPr lang="en-US" altLang="zh-TW" sz="2400" dirty="0">
              <a:latin typeface="微軟正黑體" pitchFamily="34" charset="-120"/>
              <a:ea typeface="微軟正黑體" pitchFamily="34" charset="-120"/>
            </a:endParaRPr>
          </a:p>
          <a:p>
            <a:pPr>
              <a:lnSpc>
                <a:spcPct val="120000"/>
              </a:lnSpc>
              <a:spcBef>
                <a:spcPts val="1200"/>
              </a:spcBef>
              <a:buFont typeface="Wingdings" panose="05000000000000000000" pitchFamily="2" charset="2"/>
              <a:buChar char="l"/>
            </a:pPr>
            <a:r>
              <a:rPr lang="zh-TW" altLang="en-US" sz="2400" dirty="0" smtClean="0">
                <a:latin typeface="微軟正黑體" pitchFamily="34" charset="-120"/>
                <a:ea typeface="微軟正黑體" pitchFamily="34" charset="-120"/>
              </a:rPr>
              <a:t>無分心</a:t>
            </a:r>
            <a:r>
              <a:rPr lang="en-US" altLang="zh-TW" sz="2400" dirty="0" smtClean="0">
                <a:latin typeface="微軟正黑體" pitchFamily="34" charset="-120"/>
                <a:ea typeface="微軟正黑體" pitchFamily="34" charset="-120"/>
              </a:rPr>
              <a:t>/</a:t>
            </a:r>
            <a:r>
              <a:rPr lang="zh-TW" altLang="en-US" sz="2400" dirty="0" smtClean="0">
                <a:latin typeface="微軟正黑體" pitchFamily="34" charset="-120"/>
                <a:ea typeface="微軟正黑體" pitchFamily="34" charset="-120"/>
              </a:rPr>
              <a:t>無次任務</a:t>
            </a:r>
            <a:r>
              <a:rPr lang="en-US" altLang="zh-TW" sz="2400" dirty="0" smtClean="0"/>
              <a:t>(</a:t>
            </a:r>
            <a:r>
              <a:rPr lang="en-US" altLang="zh-TW" sz="2400" dirty="0"/>
              <a:t>undistracted, </a:t>
            </a:r>
            <a:r>
              <a:rPr lang="en-US" altLang="zh-TW" sz="2400" i="1" dirty="0"/>
              <a:t>N</a:t>
            </a:r>
            <a:r>
              <a:rPr lang="en-US" altLang="zh-TW" sz="2400" dirty="0"/>
              <a:t> = 20; 7 </a:t>
            </a:r>
            <a:r>
              <a:rPr lang="zh-TW" altLang="en-US" sz="2400" dirty="0">
                <a:latin typeface="微軟正黑體" panose="020B0604030504040204" pitchFamily="34" charset="-120"/>
                <a:ea typeface="微軟正黑體" panose="020B0604030504040204" pitchFamily="34" charset="-120"/>
              </a:rPr>
              <a:t>男</a:t>
            </a:r>
            <a:r>
              <a:rPr lang="en-US" altLang="zh-TW" sz="2400" dirty="0">
                <a:latin typeface="微軟正黑體" panose="020B0604030504040204" pitchFamily="34" charset="-120"/>
                <a:ea typeface="微軟正黑體" panose="020B0604030504040204" pitchFamily="34" charset="-120"/>
              </a:rPr>
              <a:t>, </a:t>
            </a:r>
            <a:r>
              <a:rPr lang="en-US" altLang="zh-TW" sz="2400" dirty="0"/>
              <a:t>13 </a:t>
            </a:r>
            <a:r>
              <a:rPr lang="zh-TW" altLang="en-US" sz="2400" dirty="0">
                <a:latin typeface="微軟正黑體" panose="020B0604030504040204" pitchFamily="34" charset="-120"/>
                <a:ea typeface="微軟正黑體" panose="020B0604030504040204" pitchFamily="34" charset="-120"/>
              </a:rPr>
              <a:t>女</a:t>
            </a:r>
            <a:r>
              <a:rPr lang="en-US" altLang="zh-TW" sz="2400" dirty="0"/>
              <a:t>) </a:t>
            </a:r>
            <a:r>
              <a:rPr lang="zh-TW" altLang="en-US" sz="2400" dirty="0">
                <a:latin typeface="微軟正黑體" pitchFamily="34" charset="-120"/>
                <a:ea typeface="微軟正黑體" pitchFamily="34" charset="-120"/>
              </a:rPr>
              <a:t>、</a:t>
            </a:r>
            <a:endParaRPr lang="en-US" altLang="zh-TW" sz="2400" dirty="0">
              <a:latin typeface="微軟正黑體" pitchFamily="34" charset="-120"/>
              <a:ea typeface="微軟正黑體" pitchFamily="34" charset="-120"/>
            </a:endParaRPr>
          </a:p>
          <a:p>
            <a:pPr>
              <a:lnSpc>
                <a:spcPct val="120000"/>
              </a:lnSpc>
              <a:spcBef>
                <a:spcPts val="1200"/>
              </a:spcBef>
              <a:buFont typeface="Wingdings" panose="05000000000000000000" pitchFamily="2" charset="2"/>
              <a:buChar char="l"/>
            </a:pPr>
            <a:r>
              <a:rPr lang="zh-TW" altLang="en-US" sz="2400" dirty="0" smtClean="0">
                <a:latin typeface="微軟正黑體" pitchFamily="34" charset="-120"/>
                <a:ea typeface="微軟正黑體" pitchFamily="34" charset="-120"/>
              </a:rPr>
              <a:t>有</a:t>
            </a:r>
            <a:r>
              <a:rPr lang="zh-TW" altLang="en-US" sz="2400" dirty="0">
                <a:latin typeface="微軟正黑體" pitchFamily="34" charset="-120"/>
                <a:ea typeface="微軟正黑體" pitchFamily="34" charset="-120"/>
              </a:rPr>
              <a:t>意象</a:t>
            </a:r>
            <a:r>
              <a:rPr lang="zh-TW" altLang="en-US" sz="2400" dirty="0" smtClean="0">
                <a:latin typeface="微軟正黑體" pitchFamily="34" charset="-120"/>
                <a:ea typeface="微軟正黑體" pitchFamily="34" charset="-120"/>
              </a:rPr>
              <a:t>誘導</a:t>
            </a:r>
            <a:r>
              <a:rPr lang="zh-TW" altLang="en-US" sz="2400" dirty="0">
                <a:latin typeface="微軟正黑體" pitchFamily="34" charset="-120"/>
                <a:ea typeface="微軟正黑體" pitchFamily="34" charset="-120"/>
              </a:rPr>
              <a:t>分心</a:t>
            </a:r>
            <a:r>
              <a:rPr lang="en-US" altLang="zh-TW" sz="2400" dirty="0"/>
              <a:t>(imagery inducing, </a:t>
            </a:r>
            <a:r>
              <a:rPr lang="en-US" altLang="zh-TW" sz="2400" i="1" dirty="0"/>
              <a:t>N</a:t>
            </a:r>
            <a:r>
              <a:rPr lang="en-US" altLang="zh-TW" sz="2400" dirty="0"/>
              <a:t> = 20; 7</a:t>
            </a:r>
            <a:r>
              <a:rPr lang="zh-TW" altLang="en-US" sz="2400" dirty="0">
                <a:latin typeface="微軟正黑體" panose="020B0604030504040204" pitchFamily="34" charset="-120"/>
                <a:ea typeface="微軟正黑體" panose="020B0604030504040204" pitchFamily="34" charset="-120"/>
              </a:rPr>
              <a:t>男</a:t>
            </a:r>
            <a:r>
              <a:rPr lang="en-US" altLang="zh-TW" sz="2400" dirty="0"/>
              <a:t>, 13</a:t>
            </a:r>
            <a:r>
              <a:rPr lang="zh-TW" altLang="en-US" sz="2400" dirty="0">
                <a:latin typeface="微軟正黑體" panose="020B0604030504040204" pitchFamily="34" charset="-120"/>
                <a:ea typeface="微軟正黑體" panose="020B0604030504040204" pitchFamily="34" charset="-120"/>
              </a:rPr>
              <a:t>女</a:t>
            </a:r>
            <a:r>
              <a:rPr lang="en-US" altLang="zh-TW" sz="2400" dirty="0"/>
              <a:t>) </a:t>
            </a:r>
            <a:r>
              <a:rPr lang="zh-TW" altLang="en-US" sz="2400" dirty="0">
                <a:latin typeface="微軟正黑體" pitchFamily="34" charset="-120"/>
                <a:ea typeface="微軟正黑體" pitchFamily="34" charset="-120"/>
              </a:rPr>
              <a:t>、</a:t>
            </a:r>
            <a:endParaRPr lang="en-US" altLang="zh-TW" sz="2400" dirty="0">
              <a:latin typeface="微軟正黑體" pitchFamily="34" charset="-120"/>
              <a:ea typeface="微軟正黑體" pitchFamily="34" charset="-120"/>
            </a:endParaRPr>
          </a:p>
          <a:p>
            <a:pPr>
              <a:lnSpc>
                <a:spcPct val="120000"/>
              </a:lnSpc>
              <a:spcBef>
                <a:spcPts val="1200"/>
              </a:spcBef>
              <a:buFont typeface="Wingdings" panose="05000000000000000000" pitchFamily="2" charset="2"/>
              <a:buChar char="l"/>
            </a:pPr>
            <a:r>
              <a:rPr lang="zh-TW" altLang="en-US" sz="2400" dirty="0" smtClean="0">
                <a:latin typeface="微軟正黑體" pitchFamily="34" charset="-120"/>
                <a:ea typeface="微軟正黑體" pitchFamily="34" charset="-120"/>
              </a:rPr>
              <a:t>非</a:t>
            </a:r>
            <a:r>
              <a:rPr lang="zh-TW" altLang="en-US" sz="2400" dirty="0">
                <a:latin typeface="微軟正黑體" pitchFamily="34" charset="-120"/>
                <a:ea typeface="微軟正黑體" pitchFamily="34" charset="-120"/>
              </a:rPr>
              <a:t>意</a:t>
            </a:r>
            <a:r>
              <a:rPr lang="zh-TW" altLang="en-US" sz="2400" dirty="0" smtClean="0">
                <a:latin typeface="微軟正黑體" pitchFamily="34" charset="-120"/>
                <a:ea typeface="微軟正黑體" pitchFamily="34" charset="-120"/>
              </a:rPr>
              <a:t>像</a:t>
            </a:r>
            <a:r>
              <a:rPr lang="zh-TW" altLang="en-US" sz="2400" dirty="0">
                <a:latin typeface="微軟正黑體" pitchFamily="34" charset="-120"/>
                <a:ea typeface="微軟正黑體" pitchFamily="34" charset="-120"/>
              </a:rPr>
              <a:t>誘導分心</a:t>
            </a:r>
            <a:r>
              <a:rPr lang="en-US" altLang="zh-TW" sz="2400" dirty="0"/>
              <a:t>(non imagery, </a:t>
            </a:r>
            <a:r>
              <a:rPr lang="en-US" altLang="zh-TW" sz="2400" i="1" dirty="0"/>
              <a:t>N</a:t>
            </a:r>
            <a:r>
              <a:rPr lang="en-US" altLang="zh-TW" sz="2400" dirty="0"/>
              <a:t> = 20; 6</a:t>
            </a:r>
            <a:r>
              <a:rPr lang="zh-TW" altLang="en-US" sz="2400" dirty="0">
                <a:latin typeface="微軟正黑體" panose="020B0604030504040204" pitchFamily="34" charset="-120"/>
                <a:ea typeface="微軟正黑體" panose="020B0604030504040204" pitchFamily="34" charset="-120"/>
              </a:rPr>
              <a:t>男</a:t>
            </a:r>
            <a:r>
              <a:rPr lang="en-US" altLang="zh-TW" sz="2400" dirty="0"/>
              <a:t>, 14</a:t>
            </a:r>
            <a:r>
              <a:rPr lang="zh-TW" altLang="en-US" sz="2400" dirty="0">
                <a:latin typeface="微軟正黑體" panose="020B0604030504040204" pitchFamily="34" charset="-120"/>
                <a:ea typeface="微軟正黑體" panose="020B0604030504040204" pitchFamily="34" charset="-120"/>
              </a:rPr>
              <a:t>女</a:t>
            </a:r>
            <a:r>
              <a:rPr lang="en-US" altLang="zh-TW" sz="2400" dirty="0"/>
              <a:t>)</a:t>
            </a:r>
            <a:endParaRPr lang="en-US" altLang="zh-TW" sz="2400" dirty="0">
              <a:latin typeface="微軟正黑體" pitchFamily="34" charset="-120"/>
              <a:ea typeface="微軟正黑體" pitchFamily="34" charset="-120"/>
            </a:endParaRPr>
          </a:p>
          <a:p>
            <a:pPr marL="0" indent="0">
              <a:lnSpc>
                <a:spcPct val="120000"/>
              </a:lnSpc>
              <a:spcBef>
                <a:spcPts val="1200"/>
              </a:spcBef>
              <a:buNone/>
            </a:pPr>
            <a:r>
              <a:rPr lang="zh-TW" altLang="en-US" sz="2400" dirty="0">
                <a:latin typeface="微軟正黑體" pitchFamily="34" charset="-120"/>
                <a:ea typeface="微軟正黑體" pitchFamily="34" charset="-120"/>
              </a:rPr>
              <a:t>實驗總共</a:t>
            </a:r>
            <a:r>
              <a:rPr lang="en-US" altLang="zh-TW" sz="2400" dirty="0">
                <a:latin typeface="微軟正黑體" pitchFamily="34" charset="-120"/>
                <a:ea typeface="微軟正黑體" pitchFamily="34" charset="-120"/>
              </a:rPr>
              <a:t>30</a:t>
            </a:r>
            <a:r>
              <a:rPr lang="zh-TW" altLang="en-US" sz="2400" dirty="0">
                <a:latin typeface="微軟正黑體" pitchFamily="34" charset="-120"/>
                <a:ea typeface="微軟正黑體" pitchFamily="34" charset="-120"/>
              </a:rPr>
              <a:t>分鐘</a:t>
            </a:r>
            <a:endParaRPr lang="en-US" altLang="zh-TW" sz="2400" dirty="0">
              <a:latin typeface="微軟正黑體" pitchFamily="34" charset="-120"/>
              <a:ea typeface="微軟正黑體" pitchFamily="34" charset="-120"/>
            </a:endParaRPr>
          </a:p>
        </p:txBody>
      </p:sp>
      <p:sp>
        <p:nvSpPr>
          <p:cNvPr id="4" name="矩形 3"/>
          <p:cNvSpPr/>
          <p:nvPr/>
        </p:nvSpPr>
        <p:spPr>
          <a:xfrm>
            <a:off x="1919536" y="441523"/>
            <a:ext cx="4536504" cy="6429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6000" dirty="0">
                <a:solidFill>
                  <a:schemeClr val="tx1"/>
                </a:solidFill>
                <a:latin typeface="微軟正黑體" pitchFamily="34" charset="-120"/>
                <a:ea typeface="微軟正黑體" pitchFamily="34" charset="-120"/>
              </a:rPr>
              <a:t>方法 </a:t>
            </a:r>
            <a:r>
              <a:rPr lang="zh-TW" altLang="en-US" sz="2800" dirty="0">
                <a:solidFill>
                  <a:schemeClr val="tx1"/>
                </a:solidFill>
                <a:latin typeface="微軟正黑體" pitchFamily="34" charset="-120"/>
                <a:ea typeface="微軟正黑體" pitchFamily="34" charset="-120"/>
              </a:rPr>
              <a:t>實驗一</a:t>
            </a:r>
          </a:p>
        </p:txBody>
      </p:sp>
      <p:sp>
        <p:nvSpPr>
          <p:cNvPr id="5" name="矩形 4"/>
          <p:cNvSpPr/>
          <p:nvPr/>
        </p:nvSpPr>
        <p:spPr>
          <a:xfrm>
            <a:off x="5159896" y="5373216"/>
            <a:ext cx="6696744" cy="1058751"/>
          </a:xfrm>
          <a:prstGeom prst="rect">
            <a:avLst/>
          </a:prstGeom>
          <a:solidFill>
            <a:schemeClr val="accent3">
              <a:lumMod val="40000"/>
              <a:lumOff val="60000"/>
            </a:schemeClr>
          </a:solidFill>
          <a:ln>
            <a:solidFill>
              <a:schemeClr val="accent3">
                <a:lumMod val="40000"/>
                <a:lumOff val="60000"/>
              </a:schemeClr>
            </a:solidFill>
          </a:ln>
        </p:spPr>
        <p:txBody>
          <a:bodyPr wrap="square">
            <a:spAutoFit/>
          </a:bodyPr>
          <a:lstStyle/>
          <a:p>
            <a:pPr>
              <a:lnSpc>
                <a:spcPct val="120000"/>
              </a:lnSpc>
              <a:spcBef>
                <a:spcPts val="1200"/>
              </a:spcBef>
            </a:pPr>
            <a:r>
              <a:rPr lang="zh-TW" altLang="en-US" sz="2000" b="1" dirty="0">
                <a:latin typeface="微軟正黑體" panose="020B0604030504040204" pitchFamily="34" charset="-120"/>
                <a:ea typeface="微軟正黑體" panose="020B0604030504040204" pitchFamily="34" charset="-120"/>
              </a:rPr>
              <a:t>意像</a:t>
            </a:r>
            <a:r>
              <a:rPr lang="zh-TW" altLang="en-US" sz="2200" dirty="0">
                <a:solidFill>
                  <a:prstClr val="black"/>
                </a:solidFill>
                <a:latin typeface="微軟正黑體" panose="020B0604030504040204" pitchFamily="34" charset="-120"/>
                <a:ea typeface="微軟正黑體" panose="020B0604030504040204" pitchFamily="34" charset="-120"/>
              </a:rPr>
              <a:t>（例如，“在划艇中，划船者背對著</a:t>
            </a:r>
            <a:r>
              <a:rPr lang="zh-TW" altLang="en-US" sz="2200" dirty="0" smtClean="0">
                <a:solidFill>
                  <a:prstClr val="black"/>
                </a:solidFill>
                <a:latin typeface="微軟正黑體" panose="020B0604030504040204" pitchFamily="34" charset="-120"/>
                <a:ea typeface="微軟正黑體" panose="020B0604030504040204" pitchFamily="34" charset="-120"/>
              </a:rPr>
              <a:t>船坐</a:t>
            </a:r>
            <a:r>
              <a:rPr lang="zh-TW" altLang="en-US" sz="2200" dirty="0">
                <a:solidFill>
                  <a:prstClr val="black"/>
                </a:solidFill>
                <a:latin typeface="微軟正黑體" panose="020B0604030504040204" pitchFamily="34" charset="-120"/>
                <a:ea typeface="微軟正黑體" panose="020B0604030504040204" pitchFamily="34" charset="-120"/>
              </a:rPr>
              <a:t>”）</a:t>
            </a:r>
            <a:endParaRPr lang="en-US" altLang="zh-TW" sz="2200" dirty="0">
              <a:solidFill>
                <a:prstClr val="black"/>
              </a:solidFill>
              <a:latin typeface="微軟正黑體" panose="020B0604030504040204" pitchFamily="34" charset="-120"/>
              <a:ea typeface="微軟正黑體" panose="020B0604030504040204" pitchFamily="34" charset="-120"/>
            </a:endParaRPr>
          </a:p>
          <a:p>
            <a:pPr>
              <a:lnSpc>
                <a:spcPct val="120000"/>
              </a:lnSpc>
              <a:spcBef>
                <a:spcPts val="1200"/>
              </a:spcBef>
            </a:pPr>
            <a:r>
              <a:rPr lang="zh-TW" altLang="en-US" sz="2000" b="1" dirty="0">
                <a:latin typeface="微軟正黑體" panose="020B0604030504040204" pitchFamily="34" charset="-120"/>
                <a:ea typeface="微軟正黑體" panose="020B0604030504040204" pitchFamily="34" charset="-120"/>
              </a:rPr>
              <a:t>非意象</a:t>
            </a:r>
            <a:r>
              <a:rPr lang="zh-TW" altLang="en-US" sz="2200" dirty="0">
                <a:solidFill>
                  <a:prstClr val="black"/>
                </a:solidFill>
                <a:latin typeface="微軟正黑體" panose="020B0604030504040204" pitchFamily="34" charset="-120"/>
                <a:ea typeface="微軟正黑體" panose="020B0604030504040204" pitchFamily="34" charset="-120"/>
              </a:rPr>
              <a:t>（例如，“墨西哥的官方語言是西班牙語” ）</a:t>
            </a:r>
            <a:endParaRPr lang="en-US" altLang="zh-TW" sz="2200"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8984739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副標題 2"/>
          <p:cNvSpPr txBox="1">
            <a:spLocks/>
          </p:cNvSpPr>
          <p:nvPr/>
        </p:nvSpPr>
        <p:spPr>
          <a:xfrm>
            <a:off x="911424" y="1043446"/>
            <a:ext cx="11017224" cy="1517298"/>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20000"/>
              </a:lnSpc>
              <a:spcBef>
                <a:spcPts val="1200"/>
              </a:spcBef>
              <a:buNone/>
            </a:pPr>
            <a:r>
              <a:rPr lang="zh-TW" altLang="en-US" sz="2200" dirty="0">
                <a:latin typeface="微軟正黑體" pitchFamily="34" charset="-120"/>
                <a:ea typeface="微軟正黑體" pitchFamily="34" charset="-120"/>
              </a:rPr>
              <a:t>危害感知任務</a:t>
            </a:r>
            <a:r>
              <a:rPr lang="en-US" altLang="zh-TW" sz="2200" dirty="0">
                <a:latin typeface="微軟正黑體" pitchFamily="34" charset="-120"/>
                <a:ea typeface="微軟正黑體" pitchFamily="34" charset="-120"/>
              </a:rPr>
              <a:t>:</a:t>
            </a:r>
            <a:r>
              <a:rPr lang="zh-TW" altLang="en-US" sz="2200" dirty="0">
                <a:latin typeface="微軟正黑體" pitchFamily="34" charset="-120"/>
                <a:ea typeface="微軟正黑體" pitchFamily="34" charset="-120"/>
              </a:rPr>
              <a:t>使用兩個</a:t>
            </a:r>
            <a:r>
              <a:rPr lang="en-US" altLang="zh-TW" sz="2200" dirty="0">
                <a:latin typeface="微軟正黑體" pitchFamily="34" charset="-120"/>
                <a:ea typeface="微軟正黑體" pitchFamily="34" charset="-120"/>
              </a:rPr>
              <a:t>7</a:t>
            </a:r>
            <a:r>
              <a:rPr lang="zh-TW" altLang="en-US" sz="2200" dirty="0">
                <a:latin typeface="微軟正黑體" pitchFamily="34" charset="-120"/>
                <a:ea typeface="微軟正黑體" pitchFamily="34" charset="-120"/>
              </a:rPr>
              <a:t>分鐘的</a:t>
            </a:r>
            <a:r>
              <a:rPr lang="zh-TW" altLang="en-US" sz="2200" dirty="0" smtClean="0">
                <a:latin typeface="微軟正黑體" pitchFamily="34" charset="-120"/>
                <a:ea typeface="微軟正黑體" pitchFamily="34" charset="-120"/>
              </a:rPr>
              <a:t>影片，</a:t>
            </a:r>
            <a:r>
              <a:rPr lang="zh-TW" altLang="en-US" sz="2200" dirty="0">
                <a:latin typeface="微軟正黑體" pitchFamily="34" charset="-120"/>
                <a:ea typeface="微軟正黑體" pitchFamily="34" charset="-120"/>
              </a:rPr>
              <a:t>以駕駛的視角拍攝</a:t>
            </a:r>
            <a:r>
              <a:rPr lang="zh-TW" altLang="en-US" sz="2200" dirty="0" smtClean="0">
                <a:latin typeface="微軟正黑體" pitchFamily="34" charset="-120"/>
                <a:ea typeface="微軟正黑體" pitchFamily="34" charset="-120"/>
              </a:rPr>
              <a:t>，</a:t>
            </a:r>
            <a:endParaRPr lang="en-US" altLang="zh-TW" sz="2200" dirty="0" smtClean="0">
              <a:latin typeface="微軟正黑體" pitchFamily="34" charset="-120"/>
              <a:ea typeface="微軟正黑體" pitchFamily="34" charset="-120"/>
            </a:endParaRPr>
          </a:p>
          <a:p>
            <a:pPr marL="0" indent="0">
              <a:lnSpc>
                <a:spcPct val="120000"/>
              </a:lnSpc>
              <a:spcBef>
                <a:spcPts val="1200"/>
              </a:spcBef>
              <a:buNone/>
            </a:pPr>
            <a:r>
              <a:rPr lang="zh-TW" altLang="en-US" sz="2200" dirty="0" smtClean="0">
                <a:latin typeface="微軟正黑體" pitchFamily="34" charset="-120"/>
                <a:ea typeface="微軟正黑體" pitchFamily="34" charset="-120"/>
              </a:rPr>
              <a:t>包含</a:t>
            </a:r>
            <a:r>
              <a:rPr lang="zh-TW" altLang="en-US" sz="2200" dirty="0">
                <a:latin typeface="微軟正黑體" pitchFamily="34" charset="-120"/>
                <a:ea typeface="微軟正黑體" pitchFamily="34" charset="-120"/>
              </a:rPr>
              <a:t>七個危險的駕駛</a:t>
            </a:r>
            <a:r>
              <a:rPr lang="zh-TW" altLang="en-US" sz="2200" dirty="0" smtClean="0">
                <a:latin typeface="微軟正黑體" pitchFamily="34" charset="-120"/>
                <a:ea typeface="微軟正黑體" pitchFamily="34" charset="-120"/>
              </a:rPr>
              <a:t>事件</a:t>
            </a:r>
            <a:r>
              <a:rPr lang="zh-TW" altLang="en-US" sz="2200" dirty="0">
                <a:latin typeface="微軟正黑體" pitchFamily="34" charset="-120"/>
                <a:ea typeface="微軟正黑體" pitchFamily="34" charset="-120"/>
              </a:rPr>
              <a:t>，</a:t>
            </a:r>
            <a:r>
              <a:rPr lang="zh-TW" altLang="en-US" sz="2200" dirty="0" smtClean="0">
                <a:latin typeface="微軟正黑體" pitchFamily="34" charset="-120"/>
                <a:ea typeface="微軟正黑體" pitchFamily="34" charset="-120"/>
              </a:rPr>
              <a:t>受</a:t>
            </a:r>
            <a:r>
              <a:rPr lang="zh-TW" altLang="en-US" sz="2200" dirty="0">
                <a:latin typeface="微軟正黑體" pitchFamily="34" charset="-120"/>
                <a:ea typeface="微軟正黑體" pitchFamily="34" charset="-120"/>
              </a:rPr>
              <a:t>測者使用</a:t>
            </a:r>
            <a:r>
              <a:rPr lang="en-US" altLang="zh-TW" sz="2200" dirty="0">
                <a:latin typeface="微軟正黑體" pitchFamily="34" charset="-120"/>
                <a:ea typeface="微軟正黑體" pitchFamily="34" charset="-120"/>
              </a:rPr>
              <a:t>3 </a:t>
            </a:r>
            <a:r>
              <a:rPr lang="en-US" altLang="zh-TW" sz="2200" dirty="0" smtClean="0">
                <a:latin typeface="微軟正黑體" pitchFamily="34" charset="-120"/>
                <a:ea typeface="微軟正黑體" pitchFamily="34" charset="-120"/>
              </a:rPr>
              <a:t>m</a:t>
            </a:r>
            <a:r>
              <a:rPr lang="en-US" altLang="zh-TW" sz="2200" dirty="0">
                <a:latin typeface="微軟正黑體" pitchFamily="34" charset="-120"/>
                <a:ea typeface="微軟正黑體" pitchFamily="34" charset="-120"/>
              </a:rPr>
              <a:t>  ×  2 </a:t>
            </a:r>
            <a:r>
              <a:rPr lang="en-US" altLang="zh-TW" sz="2200" dirty="0" smtClean="0">
                <a:latin typeface="微軟正黑體" pitchFamily="34" charset="-120"/>
                <a:ea typeface="微軟正黑體" pitchFamily="34" charset="-120"/>
              </a:rPr>
              <a:t>m</a:t>
            </a:r>
            <a:r>
              <a:rPr lang="zh-TW" altLang="en-US" sz="2200" dirty="0">
                <a:latin typeface="微軟正黑體" pitchFamily="34" charset="-120"/>
                <a:ea typeface="微軟正黑體" pitchFamily="34" charset="-120"/>
              </a:rPr>
              <a:t>的</a:t>
            </a:r>
            <a:r>
              <a:rPr lang="zh-TW" altLang="en-US" sz="2200" dirty="0" smtClean="0">
                <a:latin typeface="微軟正黑體" pitchFamily="34" charset="-120"/>
                <a:ea typeface="微軟正黑體" pitchFamily="34" charset="-120"/>
              </a:rPr>
              <a:t>螢幕</a:t>
            </a:r>
            <a:r>
              <a:rPr lang="zh-TW" altLang="en-US" sz="2200" dirty="0">
                <a:latin typeface="微軟正黑體" pitchFamily="34" charset="-120"/>
                <a:ea typeface="微軟正黑體" pitchFamily="34" charset="-120"/>
              </a:rPr>
              <a:t>，</a:t>
            </a:r>
            <a:r>
              <a:rPr lang="zh-TW" altLang="en-US" sz="2200" dirty="0" smtClean="0">
                <a:latin typeface="微軟正黑體" pitchFamily="34" charset="-120"/>
                <a:ea typeface="微軟正黑體" pitchFamily="34" charset="-120"/>
              </a:rPr>
              <a:t>並</a:t>
            </a:r>
            <a:r>
              <a:rPr lang="zh-TW" altLang="en-US" sz="2200" dirty="0">
                <a:latin typeface="微軟正黑體" pitchFamily="34" charset="-120"/>
                <a:ea typeface="微軟正黑體" pitchFamily="34" charset="-120"/>
              </a:rPr>
              <a:t>距離螢幕</a:t>
            </a:r>
            <a:r>
              <a:rPr lang="en-US" altLang="zh-TW" sz="2200" dirty="0">
                <a:latin typeface="微軟正黑體" pitchFamily="34" charset="-120"/>
                <a:ea typeface="微軟正黑體" pitchFamily="34" charset="-120"/>
              </a:rPr>
              <a:t>2  m</a:t>
            </a:r>
          </a:p>
          <a:p>
            <a:pPr marL="0" indent="0">
              <a:lnSpc>
                <a:spcPct val="120000"/>
              </a:lnSpc>
              <a:spcBef>
                <a:spcPts val="1200"/>
              </a:spcBef>
              <a:buNone/>
            </a:pPr>
            <a:r>
              <a:rPr lang="zh-TW" altLang="en-US" sz="2200" dirty="0">
                <a:latin typeface="微軟正黑體" pitchFamily="34" charset="-120"/>
                <a:ea typeface="微軟正黑體" pitchFamily="34" charset="-120"/>
              </a:rPr>
              <a:t>實驗前影片經</a:t>
            </a:r>
            <a:r>
              <a:rPr lang="en-US" altLang="zh-TW" sz="2200" dirty="0">
                <a:latin typeface="微軟正黑體" pitchFamily="34" charset="-120"/>
                <a:ea typeface="微軟正黑體" pitchFamily="34" charset="-120"/>
              </a:rPr>
              <a:t>5</a:t>
            </a:r>
            <a:r>
              <a:rPr lang="zh-TW" altLang="en-US" sz="2200" dirty="0">
                <a:latin typeface="微軟正黑體" pitchFamily="34" charset="-120"/>
                <a:ea typeface="微軟正黑體" pitchFamily="34" charset="-120"/>
              </a:rPr>
              <a:t>名評估人員確認危害</a:t>
            </a:r>
            <a:endParaRPr lang="en-US" altLang="zh-TW" sz="2200" dirty="0">
              <a:latin typeface="微軟正黑體" pitchFamily="34" charset="-120"/>
              <a:ea typeface="微軟正黑體" pitchFamily="34" charset="-120"/>
            </a:endParaRPr>
          </a:p>
        </p:txBody>
      </p:sp>
      <p:sp>
        <p:nvSpPr>
          <p:cNvPr id="4" name="矩形 3"/>
          <p:cNvSpPr/>
          <p:nvPr/>
        </p:nvSpPr>
        <p:spPr>
          <a:xfrm>
            <a:off x="911424" y="180320"/>
            <a:ext cx="4536504" cy="6429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3200" b="1" dirty="0">
                <a:solidFill>
                  <a:schemeClr val="tx1"/>
                </a:solidFill>
                <a:latin typeface="微軟正黑體" pitchFamily="34" charset="-120"/>
                <a:ea typeface="微軟正黑體" pitchFamily="34" charset="-120"/>
              </a:rPr>
              <a:t>實驗一</a:t>
            </a:r>
            <a:r>
              <a:rPr lang="zh-TW" altLang="en-US" sz="3200" dirty="0">
                <a:solidFill>
                  <a:schemeClr val="tx1"/>
                </a:solidFill>
                <a:latin typeface="微軟正黑體" pitchFamily="34" charset="-120"/>
                <a:ea typeface="微軟正黑體" pitchFamily="34" charset="-120"/>
              </a:rPr>
              <a:t> </a:t>
            </a:r>
            <a:r>
              <a:rPr lang="zh-TW" altLang="en-US" sz="2400" dirty="0">
                <a:solidFill>
                  <a:schemeClr val="tx1"/>
                </a:solidFill>
                <a:latin typeface="微軟正黑體" pitchFamily="34" charset="-120"/>
                <a:ea typeface="微軟正黑體" pitchFamily="34" charset="-120"/>
              </a:rPr>
              <a:t>危害感知任務</a:t>
            </a:r>
          </a:p>
        </p:txBody>
      </p:sp>
      <p:sp>
        <p:nvSpPr>
          <p:cNvPr id="3" name="矩形 2"/>
          <p:cNvSpPr/>
          <p:nvPr/>
        </p:nvSpPr>
        <p:spPr>
          <a:xfrm>
            <a:off x="479376" y="823262"/>
            <a:ext cx="11449272" cy="1957666"/>
          </a:xfrm>
          <a:prstGeom prst="rect">
            <a:avLst/>
          </a:prstGeom>
          <a:noFill/>
          <a:ln w="381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5" name="Picture 2"/>
          <p:cNvPicPr>
            <a:picLocks noChangeAspect="1" noChangeArrowheads="1"/>
          </p:cNvPicPr>
          <p:nvPr/>
        </p:nvPicPr>
        <p:blipFill>
          <a:blip r:embed="rId2"/>
          <a:srcRect/>
          <a:stretch>
            <a:fillRect/>
          </a:stretch>
        </p:blipFill>
        <p:spPr bwMode="auto">
          <a:xfrm>
            <a:off x="6219084" y="3284984"/>
            <a:ext cx="4104456" cy="2866240"/>
          </a:xfrm>
          <a:prstGeom prst="rect">
            <a:avLst/>
          </a:prstGeom>
          <a:noFill/>
          <a:ln w="9525">
            <a:noFill/>
            <a:miter lim="800000"/>
            <a:headEnd/>
            <a:tailEnd/>
          </a:ln>
          <a:effectLst/>
        </p:spPr>
      </p:pic>
      <p:sp>
        <p:nvSpPr>
          <p:cNvPr id="6" name="矩形 5"/>
          <p:cNvSpPr/>
          <p:nvPr/>
        </p:nvSpPr>
        <p:spPr>
          <a:xfrm>
            <a:off x="1632012" y="2799010"/>
            <a:ext cx="4572000" cy="3877985"/>
          </a:xfrm>
          <a:prstGeom prst="rect">
            <a:avLst/>
          </a:prstGeom>
        </p:spPr>
        <p:txBody>
          <a:bodyPr>
            <a:spAutoFit/>
          </a:bodyPr>
          <a:lstStyle/>
          <a:p>
            <a:pPr>
              <a:spcBef>
                <a:spcPts val="1200"/>
              </a:spcBef>
              <a:buFont typeface="Wingdings" panose="05000000000000000000" pitchFamily="2" charset="2"/>
              <a:buChar char="Ø"/>
            </a:pPr>
            <a:r>
              <a:rPr lang="zh-TW" altLang="en-US" sz="2000" dirty="0">
                <a:latin typeface="微軟正黑體" pitchFamily="34" charset="-120"/>
                <a:ea typeface="微軟正黑體" pitchFamily="34" charset="-120"/>
              </a:rPr>
              <a:t>根據真實城市與鄉村路段</a:t>
            </a:r>
            <a:endParaRPr lang="en-US" altLang="zh-TW" sz="2000" dirty="0">
              <a:latin typeface="微軟正黑體" pitchFamily="34" charset="-120"/>
              <a:ea typeface="微軟正黑體" pitchFamily="34" charset="-120"/>
            </a:endParaRPr>
          </a:p>
          <a:p>
            <a:pPr>
              <a:spcBef>
                <a:spcPts val="1200"/>
              </a:spcBef>
              <a:buFont typeface="Wingdings" panose="05000000000000000000" pitchFamily="2" charset="2"/>
              <a:buChar char="Ø"/>
            </a:pPr>
            <a:r>
              <a:rPr lang="zh-TW" altLang="en-US" sz="2000" dirty="0">
                <a:latin typeface="微軟正黑體" pitchFamily="34" charset="-120"/>
                <a:ea typeface="微軟正黑體" pitchFamily="34" charset="-120"/>
              </a:rPr>
              <a:t>總共有</a:t>
            </a:r>
            <a:r>
              <a:rPr lang="en-US" altLang="zh-TW" sz="2000" dirty="0">
                <a:latin typeface="微軟正黑體" pitchFamily="34" charset="-120"/>
                <a:ea typeface="微軟正黑體" pitchFamily="34" charset="-120"/>
              </a:rPr>
              <a:t>7</a:t>
            </a:r>
            <a:r>
              <a:rPr lang="zh-TW" altLang="en-US" sz="2000" dirty="0">
                <a:latin typeface="微軟正黑體" pitchFamily="34" charset="-120"/>
                <a:ea typeface="微軟正黑體" pitchFamily="34" charset="-120"/>
              </a:rPr>
              <a:t>種危險事件</a:t>
            </a:r>
          </a:p>
          <a:p>
            <a:pPr>
              <a:spcBef>
                <a:spcPts val="1200"/>
              </a:spcBef>
            </a:pPr>
            <a:r>
              <a:rPr lang="zh-TW" altLang="en-US" dirty="0" smtClean="0">
                <a:latin typeface="微軟正黑體" pitchFamily="34" charset="-120"/>
                <a:ea typeface="微軟正黑體" pitchFamily="34" charset="-120"/>
              </a:rPr>
              <a:t>事件</a:t>
            </a:r>
            <a:r>
              <a:rPr lang="en-US" altLang="zh-TW" dirty="0" smtClean="0">
                <a:latin typeface="微軟正黑體" pitchFamily="34" charset="-120"/>
                <a:ea typeface="微軟正黑體" pitchFamily="34" charset="-120"/>
              </a:rPr>
              <a:t> </a:t>
            </a:r>
            <a:r>
              <a:rPr lang="en-US" altLang="zh-TW" dirty="0">
                <a:latin typeface="微軟正黑體" pitchFamily="34" charset="-120"/>
                <a:ea typeface="微軟正黑體" pitchFamily="34" charset="-120"/>
              </a:rPr>
              <a:t>1 </a:t>
            </a:r>
            <a:r>
              <a:rPr lang="zh-TW" altLang="en-US" dirty="0">
                <a:latin typeface="微軟正黑體" pitchFamily="34" charset="-120"/>
                <a:ea typeface="微軟正黑體" pitchFamily="34" charset="-120"/>
              </a:rPr>
              <a:t>行人突然出現在路上</a:t>
            </a:r>
            <a:endParaRPr lang="en-US" altLang="zh-TW" dirty="0">
              <a:latin typeface="微軟正黑體" pitchFamily="34" charset="-120"/>
              <a:ea typeface="微軟正黑體" pitchFamily="34" charset="-120"/>
            </a:endParaRPr>
          </a:p>
          <a:p>
            <a:pPr>
              <a:spcBef>
                <a:spcPts val="1200"/>
              </a:spcBef>
            </a:pPr>
            <a:r>
              <a:rPr lang="zh-TW" altLang="en-US" dirty="0">
                <a:latin typeface="微軟正黑體" pitchFamily="34" charset="-120"/>
                <a:ea typeface="微軟正黑體" pitchFamily="34" charset="-120"/>
              </a:rPr>
              <a:t>事件</a:t>
            </a:r>
            <a:r>
              <a:rPr lang="en-US" altLang="zh-TW" dirty="0" smtClean="0">
                <a:latin typeface="微軟正黑體" pitchFamily="34" charset="-120"/>
                <a:ea typeface="微軟正黑體" pitchFamily="34" charset="-120"/>
              </a:rPr>
              <a:t>2</a:t>
            </a:r>
            <a:r>
              <a:rPr lang="zh-TW" altLang="en-US" dirty="0" smtClean="0">
                <a:latin typeface="微軟正黑體" pitchFamily="34" charset="-120"/>
                <a:ea typeface="微軟正黑體" pitchFamily="34" charset="-120"/>
              </a:rPr>
              <a:t> </a:t>
            </a:r>
            <a:r>
              <a:rPr lang="zh-TW" altLang="en-US" dirty="0">
                <a:latin typeface="微軟正黑體" pitchFamily="34" charset="-120"/>
                <a:ea typeface="微軟正黑體" pitchFamily="34" charset="-120"/>
              </a:rPr>
              <a:t>汽車停在道路會合處</a:t>
            </a:r>
            <a:endParaRPr lang="en-US" altLang="zh-TW" dirty="0">
              <a:latin typeface="微軟正黑體" pitchFamily="34" charset="-120"/>
              <a:ea typeface="微軟正黑體" pitchFamily="34" charset="-120"/>
            </a:endParaRPr>
          </a:p>
          <a:p>
            <a:pPr>
              <a:spcBef>
                <a:spcPts val="1200"/>
              </a:spcBef>
            </a:pPr>
            <a:r>
              <a:rPr lang="zh-TW" altLang="en-US" dirty="0">
                <a:latin typeface="微軟正黑體" pitchFamily="34" charset="-120"/>
                <a:ea typeface="微軟正黑體" pitchFamily="34" charset="-120"/>
              </a:rPr>
              <a:t>事件</a:t>
            </a:r>
            <a:r>
              <a:rPr lang="en-US" altLang="zh-TW" dirty="0" smtClean="0">
                <a:latin typeface="微軟正黑體" pitchFamily="34" charset="-120"/>
                <a:ea typeface="微軟正黑體" pitchFamily="34" charset="-120"/>
              </a:rPr>
              <a:t>3</a:t>
            </a:r>
            <a:r>
              <a:rPr lang="zh-TW" altLang="en-US" dirty="0" smtClean="0">
                <a:latin typeface="微軟正黑體" pitchFamily="34" charset="-120"/>
                <a:ea typeface="微軟正黑體" pitchFamily="34" charset="-120"/>
              </a:rPr>
              <a:t> </a:t>
            </a:r>
            <a:r>
              <a:rPr lang="zh-TW" altLang="en-US" dirty="0">
                <a:latin typeface="微軟正黑體" pitchFamily="34" charset="-120"/>
                <a:ea typeface="微軟正黑體" pitchFamily="34" charset="-120"/>
              </a:rPr>
              <a:t>有逆向車子</a:t>
            </a:r>
            <a:endParaRPr lang="en-US" altLang="zh-TW" dirty="0">
              <a:latin typeface="微軟正黑體" pitchFamily="34" charset="-120"/>
              <a:ea typeface="微軟正黑體" pitchFamily="34" charset="-120"/>
            </a:endParaRPr>
          </a:p>
          <a:p>
            <a:pPr>
              <a:spcBef>
                <a:spcPts val="1200"/>
              </a:spcBef>
            </a:pPr>
            <a:r>
              <a:rPr lang="zh-TW" altLang="en-US" dirty="0">
                <a:latin typeface="微軟正黑體" pitchFamily="34" charset="-120"/>
                <a:ea typeface="微軟正黑體" pitchFamily="34" charset="-120"/>
              </a:rPr>
              <a:t>事件</a:t>
            </a:r>
            <a:r>
              <a:rPr lang="en-US" altLang="zh-TW" dirty="0" smtClean="0">
                <a:latin typeface="微軟正黑體" pitchFamily="34" charset="-120"/>
                <a:ea typeface="微軟正黑體" pitchFamily="34" charset="-120"/>
              </a:rPr>
              <a:t>4</a:t>
            </a:r>
            <a:r>
              <a:rPr lang="zh-TW" altLang="en-US" dirty="0" smtClean="0">
                <a:latin typeface="微軟正黑體" pitchFamily="34" charset="-120"/>
                <a:ea typeface="微軟正黑體" pitchFamily="34" charset="-120"/>
              </a:rPr>
              <a:t> </a:t>
            </a:r>
            <a:r>
              <a:rPr lang="zh-TW" altLang="en-US" dirty="0">
                <a:latin typeface="微軟正黑體" pitchFamily="34" charset="-120"/>
                <a:ea typeface="微軟正黑體" pitchFamily="34" charset="-120"/>
              </a:rPr>
              <a:t>行人加速走至車前</a:t>
            </a:r>
            <a:endParaRPr lang="en-US" altLang="zh-TW" dirty="0">
              <a:latin typeface="微軟正黑體" pitchFamily="34" charset="-120"/>
              <a:ea typeface="微軟正黑體" pitchFamily="34" charset="-120"/>
            </a:endParaRPr>
          </a:p>
          <a:p>
            <a:pPr>
              <a:spcBef>
                <a:spcPts val="1200"/>
              </a:spcBef>
            </a:pPr>
            <a:r>
              <a:rPr lang="zh-TW" altLang="en-US" dirty="0">
                <a:latin typeface="微軟正黑體" pitchFamily="34" charset="-120"/>
                <a:ea typeface="微軟正黑體" pitchFamily="34" charset="-120"/>
              </a:rPr>
              <a:t>事件</a:t>
            </a:r>
            <a:r>
              <a:rPr lang="en-US" altLang="zh-TW" dirty="0" smtClean="0">
                <a:latin typeface="微軟正黑體" pitchFamily="34" charset="-120"/>
                <a:ea typeface="微軟正黑體" pitchFamily="34" charset="-120"/>
              </a:rPr>
              <a:t>5</a:t>
            </a:r>
            <a:r>
              <a:rPr lang="zh-TW" altLang="en-US" dirty="0" smtClean="0">
                <a:latin typeface="微軟正黑體" pitchFamily="34" charset="-120"/>
                <a:ea typeface="微軟正黑體" pitchFamily="34" charset="-120"/>
              </a:rPr>
              <a:t> </a:t>
            </a:r>
            <a:r>
              <a:rPr lang="zh-TW" altLang="en-US" dirty="0">
                <a:latin typeface="微軟正黑體" pitchFamily="34" charset="-120"/>
                <a:ea typeface="微軟正黑體" pitchFamily="34" charset="-120"/>
              </a:rPr>
              <a:t>後方車子超車</a:t>
            </a:r>
            <a:endParaRPr lang="en-US" altLang="zh-TW" dirty="0">
              <a:latin typeface="微軟正黑體" pitchFamily="34" charset="-120"/>
              <a:ea typeface="微軟正黑體" pitchFamily="34" charset="-120"/>
            </a:endParaRPr>
          </a:p>
          <a:p>
            <a:pPr>
              <a:spcBef>
                <a:spcPts val="1200"/>
              </a:spcBef>
            </a:pPr>
            <a:r>
              <a:rPr lang="zh-TW" altLang="en-US" dirty="0">
                <a:latin typeface="微軟正黑體" pitchFamily="34" charset="-120"/>
                <a:ea typeface="微軟正黑體" pitchFamily="34" charset="-120"/>
              </a:rPr>
              <a:t>事件</a:t>
            </a:r>
            <a:r>
              <a:rPr lang="en-US" altLang="zh-TW" dirty="0" smtClean="0">
                <a:latin typeface="微軟正黑體" pitchFamily="34" charset="-120"/>
                <a:ea typeface="微軟正黑體" pitchFamily="34" charset="-120"/>
              </a:rPr>
              <a:t>6</a:t>
            </a:r>
            <a:r>
              <a:rPr lang="zh-TW" altLang="en-US" dirty="0" smtClean="0">
                <a:latin typeface="微軟正黑體" pitchFamily="34" charset="-120"/>
                <a:ea typeface="微軟正黑體" pitchFamily="34" charset="-120"/>
              </a:rPr>
              <a:t> </a:t>
            </a:r>
            <a:r>
              <a:rPr lang="zh-TW" altLang="en-US" dirty="0">
                <a:latin typeface="微軟正黑體" pitchFamily="34" charset="-120"/>
                <a:ea typeface="微軟正黑體" pitchFamily="34" charset="-120"/>
              </a:rPr>
              <a:t>最後一秒綠燈變紅燈</a:t>
            </a:r>
            <a:endParaRPr lang="en-US" altLang="zh-TW" dirty="0">
              <a:latin typeface="微軟正黑體" pitchFamily="34" charset="-120"/>
              <a:ea typeface="微軟正黑體" pitchFamily="34" charset="-120"/>
            </a:endParaRPr>
          </a:p>
          <a:p>
            <a:pPr>
              <a:spcBef>
                <a:spcPts val="1200"/>
              </a:spcBef>
            </a:pPr>
            <a:r>
              <a:rPr lang="zh-TW" altLang="en-US" dirty="0">
                <a:latin typeface="微軟正黑體" pitchFamily="34" charset="-120"/>
                <a:ea typeface="微軟正黑體" pitchFamily="34" charset="-120"/>
              </a:rPr>
              <a:t>事件</a:t>
            </a:r>
            <a:r>
              <a:rPr lang="en-US" altLang="zh-TW" dirty="0" smtClean="0">
                <a:latin typeface="微軟正黑體" pitchFamily="34" charset="-120"/>
                <a:ea typeface="微軟正黑體" pitchFamily="34" charset="-120"/>
              </a:rPr>
              <a:t>7</a:t>
            </a:r>
            <a:r>
              <a:rPr lang="zh-TW" altLang="en-US" dirty="0" smtClean="0">
                <a:latin typeface="微軟正黑體" pitchFamily="34" charset="-120"/>
                <a:ea typeface="微軟正黑體" pitchFamily="34" charset="-120"/>
              </a:rPr>
              <a:t> </a:t>
            </a:r>
            <a:r>
              <a:rPr lang="zh-TW" altLang="en-US" dirty="0">
                <a:latin typeface="微軟正黑體" pitchFamily="34" charset="-120"/>
                <a:ea typeface="微軟正黑體" pitchFamily="34" charset="-120"/>
              </a:rPr>
              <a:t>車子急轉彎</a:t>
            </a:r>
            <a:endParaRPr lang="en-US" altLang="zh-TW" dirty="0">
              <a:latin typeface="微軟正黑體" pitchFamily="34" charset="-120"/>
              <a:ea typeface="微軟正黑體" pitchFamily="34" charset="-120"/>
            </a:endParaRPr>
          </a:p>
        </p:txBody>
      </p:sp>
    </p:spTree>
    <p:extLst>
      <p:ext uri="{BB962C8B-B14F-4D97-AF65-F5344CB8AC3E}">
        <p14:creationId xmlns:p14="http://schemas.microsoft.com/office/powerpoint/2010/main" val="26551424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副標題 2"/>
          <p:cNvSpPr txBox="1">
            <a:spLocks/>
          </p:cNvSpPr>
          <p:nvPr/>
        </p:nvSpPr>
        <p:spPr>
          <a:xfrm>
            <a:off x="1598734" y="1305165"/>
            <a:ext cx="8385698" cy="1800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20000"/>
              </a:lnSpc>
              <a:spcBef>
                <a:spcPts val="1200"/>
              </a:spcBef>
              <a:buNone/>
            </a:pPr>
            <a:r>
              <a:rPr lang="zh-TW" altLang="en-US" sz="2400" dirty="0">
                <a:latin typeface="微軟正黑體" panose="020B0604030504040204" pitchFamily="34" charset="-120"/>
                <a:ea typeface="微軟正黑體" panose="020B0604030504040204" pitchFamily="34" charset="-120"/>
              </a:rPr>
              <a:t>次要任務</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句子驗證任務</a:t>
            </a:r>
            <a:r>
              <a:rPr lang="en-US" altLang="zh-TW" sz="2400" dirty="0">
                <a:latin typeface="微軟正黑體" panose="020B0604030504040204" pitchFamily="34" charset="-120"/>
                <a:ea typeface="微軟正黑體" panose="020B0604030504040204" pitchFamily="34" charset="-120"/>
              </a:rPr>
              <a:t>-</a:t>
            </a:r>
            <a:r>
              <a:rPr lang="zh-TW" altLang="en-US" sz="2400" b="1" dirty="0">
                <a:latin typeface="微軟正黑體" panose="020B0604030504040204" pitchFamily="34" charset="-120"/>
                <a:ea typeface="微軟正黑體" panose="020B0604030504040204" pitchFamily="34" charset="-120"/>
              </a:rPr>
              <a:t>意像</a:t>
            </a:r>
            <a:r>
              <a:rPr lang="zh-TW" altLang="en-US" sz="2400" dirty="0">
                <a:latin typeface="微軟正黑體" panose="020B0604030504040204" pitchFamily="34" charset="-120"/>
                <a:ea typeface="微軟正黑體" panose="020B0604030504040204" pitchFamily="34" charset="-120"/>
              </a:rPr>
              <a:t>或</a:t>
            </a:r>
            <a:r>
              <a:rPr lang="zh-TW" altLang="en-US" sz="2400" b="1" dirty="0">
                <a:latin typeface="微軟正黑體" panose="020B0604030504040204" pitchFamily="34" charset="-120"/>
                <a:ea typeface="微軟正黑體" panose="020B0604030504040204" pitchFamily="34" charset="-120"/>
              </a:rPr>
              <a:t>非意象</a:t>
            </a:r>
            <a:r>
              <a:rPr lang="zh-TW" altLang="en-US" sz="2400" dirty="0">
                <a:latin typeface="微軟正黑體" panose="020B0604030504040204" pitchFamily="34" charset="-120"/>
                <a:ea typeface="微軟正黑體" panose="020B0604030504040204" pitchFamily="34" charset="-120"/>
              </a:rPr>
              <a:t>誘導陳述</a:t>
            </a:r>
            <a:endParaRPr lang="en-US" altLang="zh-TW" sz="2400" dirty="0">
              <a:latin typeface="微軟正黑體" panose="020B0604030504040204" pitchFamily="34" charset="-120"/>
              <a:ea typeface="微軟正黑體" panose="020B0604030504040204" pitchFamily="34" charset="-120"/>
            </a:endParaRPr>
          </a:p>
          <a:p>
            <a:pPr>
              <a:lnSpc>
                <a:spcPct val="120000"/>
              </a:lnSpc>
              <a:spcBef>
                <a:spcPts val="1200"/>
              </a:spcBef>
              <a:buFont typeface="Wingdings" panose="05000000000000000000" pitchFamily="2" charset="2"/>
              <a:buChar char="Ø"/>
            </a:pPr>
            <a:r>
              <a:rPr lang="zh-TW" altLang="en-US" sz="2200" dirty="0">
                <a:latin typeface="微軟正黑體" panose="020B0604030504040204" pitchFamily="34" charset="-120"/>
                <a:ea typeface="微軟正黑體" panose="020B0604030504040204" pitchFamily="34" charset="-120"/>
              </a:rPr>
              <a:t>由男性聲音錄製。通過參與者左側</a:t>
            </a:r>
            <a:r>
              <a:rPr lang="en-US" altLang="zh-TW" sz="2200" dirty="0">
                <a:latin typeface="微軟正黑體" panose="020B0604030504040204" pitchFamily="34" charset="-120"/>
                <a:ea typeface="微軟正黑體" panose="020B0604030504040204" pitchFamily="34" charset="-120"/>
              </a:rPr>
              <a:t>1 m</a:t>
            </a:r>
            <a:r>
              <a:rPr lang="zh-TW" altLang="en-US" sz="2200" dirty="0">
                <a:latin typeface="微軟正黑體" panose="020B0604030504040204" pitchFamily="34" charset="-120"/>
                <a:ea typeface="微軟正黑體" panose="020B0604030504040204" pitchFamily="34" charset="-120"/>
              </a:rPr>
              <a:t>處的揚聲器大聲播放。</a:t>
            </a:r>
            <a:endParaRPr lang="en-US" altLang="zh-TW" sz="2200" dirty="0">
              <a:latin typeface="微軟正黑體" panose="020B0604030504040204" pitchFamily="34" charset="-120"/>
              <a:ea typeface="微軟正黑體" panose="020B0604030504040204" pitchFamily="34" charset="-120"/>
            </a:endParaRPr>
          </a:p>
          <a:p>
            <a:pPr marL="0" indent="0">
              <a:lnSpc>
                <a:spcPct val="120000"/>
              </a:lnSpc>
              <a:spcBef>
                <a:spcPts val="1200"/>
              </a:spcBef>
              <a:buNone/>
            </a:pPr>
            <a:r>
              <a:rPr lang="zh-TW" altLang="en-US" sz="2200" dirty="0">
                <a:latin typeface="微軟正黑體" panose="020B0604030504040204" pitchFamily="34" charset="-120"/>
                <a:ea typeface="微軟正黑體" panose="020B0604030504040204" pitchFamily="34" charset="-120"/>
              </a:rPr>
              <a:t>陳述都是隨機播放。要求參與者口頭回答“正確”或“錯誤”。</a:t>
            </a:r>
            <a:endParaRPr lang="en-US" altLang="zh-TW" sz="2200" dirty="0">
              <a:latin typeface="微軟正黑體" pitchFamily="34" charset="-120"/>
              <a:ea typeface="微軟正黑體" pitchFamily="34" charset="-120"/>
            </a:endParaRPr>
          </a:p>
        </p:txBody>
      </p:sp>
      <p:sp>
        <p:nvSpPr>
          <p:cNvPr id="4" name="矩形 3"/>
          <p:cNvSpPr/>
          <p:nvPr/>
        </p:nvSpPr>
        <p:spPr>
          <a:xfrm>
            <a:off x="983432" y="269877"/>
            <a:ext cx="4536504" cy="6429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3200" b="1" dirty="0">
                <a:solidFill>
                  <a:schemeClr val="tx1"/>
                </a:solidFill>
                <a:latin typeface="微軟正黑體" pitchFamily="34" charset="-120"/>
                <a:ea typeface="微軟正黑體" pitchFamily="34" charset="-120"/>
              </a:rPr>
              <a:t>實驗一</a:t>
            </a:r>
            <a:r>
              <a:rPr lang="zh-TW" altLang="en-US" sz="3200" dirty="0">
                <a:solidFill>
                  <a:schemeClr val="tx1"/>
                </a:solidFill>
                <a:latin typeface="微軟正黑體" pitchFamily="34" charset="-120"/>
                <a:ea typeface="微軟正黑體" pitchFamily="34" charset="-120"/>
              </a:rPr>
              <a:t>  </a:t>
            </a:r>
            <a:r>
              <a:rPr lang="zh-TW" altLang="en-US" sz="2400" dirty="0">
                <a:solidFill>
                  <a:schemeClr val="tx1"/>
                </a:solidFill>
                <a:latin typeface="微軟正黑體" pitchFamily="34" charset="-120"/>
                <a:ea typeface="微軟正黑體" pitchFamily="34" charset="-120"/>
              </a:rPr>
              <a:t>次要任務</a:t>
            </a:r>
          </a:p>
        </p:txBody>
      </p:sp>
      <p:sp>
        <p:nvSpPr>
          <p:cNvPr id="3" name="矩形 2"/>
          <p:cNvSpPr/>
          <p:nvPr/>
        </p:nvSpPr>
        <p:spPr>
          <a:xfrm>
            <a:off x="1181376" y="1124744"/>
            <a:ext cx="8899612" cy="1944216"/>
          </a:xfrm>
          <a:prstGeom prst="rect">
            <a:avLst/>
          </a:prstGeom>
          <a:noFill/>
          <a:ln w="381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矩形 6"/>
          <p:cNvSpPr/>
          <p:nvPr/>
        </p:nvSpPr>
        <p:spPr>
          <a:xfrm>
            <a:off x="1415480" y="3249381"/>
            <a:ext cx="7676617" cy="1545038"/>
          </a:xfrm>
          <a:prstGeom prst="rect">
            <a:avLst/>
          </a:prstGeom>
        </p:spPr>
        <p:txBody>
          <a:bodyPr wrap="square">
            <a:spAutoFit/>
          </a:bodyPr>
          <a:lstStyle/>
          <a:p>
            <a:pPr>
              <a:lnSpc>
                <a:spcPct val="120000"/>
              </a:lnSpc>
              <a:spcBef>
                <a:spcPts val="1200"/>
              </a:spcBef>
            </a:pPr>
            <a:endParaRPr lang="en-US" altLang="zh-TW" dirty="0">
              <a:latin typeface="微軟正黑體" pitchFamily="34" charset="-120"/>
              <a:ea typeface="微軟正黑體" pitchFamily="34" charset="-120"/>
            </a:endParaRPr>
          </a:p>
          <a:p>
            <a:pPr>
              <a:lnSpc>
                <a:spcPct val="120000"/>
              </a:lnSpc>
              <a:spcBef>
                <a:spcPts val="1200"/>
              </a:spcBef>
            </a:pPr>
            <a:r>
              <a:rPr lang="zh-TW" altLang="en-US" sz="2200" dirty="0">
                <a:latin typeface="微軟正黑體" panose="020B0604030504040204" pitchFamily="34" charset="-120"/>
                <a:ea typeface="微軟正黑體" panose="020B0604030504040204" pitchFamily="34" charset="-120"/>
              </a:rPr>
              <a:t>有</a:t>
            </a:r>
            <a:r>
              <a:rPr lang="zh-TW" altLang="en-US" sz="2200" dirty="0" smtClean="0">
                <a:latin typeface="微軟正黑體" panose="020B0604030504040204" pitchFamily="34" charset="-120"/>
                <a:ea typeface="微軟正黑體" panose="020B0604030504040204" pitchFamily="34" charset="-120"/>
              </a:rPr>
              <a:t>無意像誘導的分心</a:t>
            </a:r>
            <a:r>
              <a:rPr lang="zh-TW" altLang="en-US" sz="2200" dirty="0">
                <a:latin typeface="微軟正黑體" panose="020B0604030504040204" pitchFamily="34" charset="-120"/>
                <a:ea typeface="微軟正黑體" panose="020B0604030504040204" pitchFamily="34" charset="-120"/>
              </a:rPr>
              <a:t>次要任務是沒有顯著的</a:t>
            </a:r>
          </a:p>
          <a:p>
            <a:pPr>
              <a:lnSpc>
                <a:spcPct val="120000"/>
              </a:lnSpc>
              <a:spcBef>
                <a:spcPts val="1200"/>
              </a:spcBef>
              <a:buFont typeface="Wingdings" panose="05000000000000000000" pitchFamily="2" charset="2"/>
              <a:buChar char="Ø"/>
            </a:pPr>
            <a:r>
              <a:rPr lang="zh-TW" altLang="en-US" sz="2200" dirty="0">
                <a:latin typeface="微軟正黑體" panose="020B0604030504040204" pitchFamily="34" charset="-120"/>
                <a:ea typeface="微軟正黑體" panose="020B0604030504040204" pitchFamily="34" charset="-120"/>
              </a:rPr>
              <a:t>此兩種分散注意力的任務</a:t>
            </a:r>
            <a:r>
              <a:rPr lang="zh-TW" altLang="en-US" sz="2200" b="1" dirty="0">
                <a:latin typeface="微軟正黑體" panose="020B0604030504040204" pitchFamily="34" charset="-120"/>
                <a:ea typeface="微軟正黑體" panose="020B0604030504040204" pitchFamily="34" charset="-120"/>
              </a:rPr>
              <a:t>困難度是差不多</a:t>
            </a:r>
            <a:r>
              <a:rPr lang="zh-TW" altLang="en-US" sz="2200" dirty="0">
                <a:latin typeface="微軟正黑體" panose="020B0604030504040204" pitchFamily="34" charset="-120"/>
                <a:ea typeface="微軟正黑體" panose="020B0604030504040204" pitchFamily="34" charset="-120"/>
              </a:rPr>
              <a:t>的</a:t>
            </a:r>
            <a:endParaRPr lang="en-US" altLang="zh-TW" sz="22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633778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1162534" y="332656"/>
            <a:ext cx="4536504" cy="6429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3200" b="1" dirty="0">
                <a:solidFill>
                  <a:schemeClr val="tx1"/>
                </a:solidFill>
                <a:latin typeface="微軟正黑體" pitchFamily="34" charset="-120"/>
                <a:ea typeface="微軟正黑體" pitchFamily="34" charset="-120"/>
              </a:rPr>
              <a:t>實驗一</a:t>
            </a:r>
            <a:r>
              <a:rPr lang="zh-TW" altLang="en-US" sz="3200" dirty="0">
                <a:solidFill>
                  <a:schemeClr val="tx1"/>
                </a:solidFill>
                <a:latin typeface="微軟正黑體" pitchFamily="34" charset="-120"/>
                <a:ea typeface="微軟正黑體" pitchFamily="34" charset="-120"/>
              </a:rPr>
              <a:t>  結果</a:t>
            </a:r>
            <a:endParaRPr lang="zh-TW" altLang="en-US" sz="2400" dirty="0">
              <a:solidFill>
                <a:schemeClr val="tx1"/>
              </a:solidFill>
              <a:latin typeface="微軟正黑體" pitchFamily="34" charset="-120"/>
              <a:ea typeface="微軟正黑體" pitchFamily="34" charset="-120"/>
            </a:endParaRPr>
          </a:p>
        </p:txBody>
      </p:sp>
      <p:sp>
        <p:nvSpPr>
          <p:cNvPr id="2" name="矩形 1"/>
          <p:cNvSpPr/>
          <p:nvPr/>
        </p:nvSpPr>
        <p:spPr>
          <a:xfrm>
            <a:off x="1026176" y="1520785"/>
            <a:ext cx="10139648" cy="3816429"/>
          </a:xfrm>
          <a:prstGeom prst="rect">
            <a:avLst/>
          </a:prstGeom>
        </p:spPr>
        <p:txBody>
          <a:bodyPr wrap="square">
            <a:spAutoFit/>
          </a:bodyPr>
          <a:lstStyle/>
          <a:p>
            <a:pPr>
              <a:lnSpc>
                <a:spcPct val="130000"/>
              </a:lnSpc>
              <a:spcBef>
                <a:spcPts val="1200"/>
              </a:spcBef>
              <a:buFont typeface="Wingdings" pitchFamily="2" charset="2"/>
              <a:buChar char="Ø"/>
            </a:pPr>
            <a:r>
              <a:rPr lang="zh-TW" altLang="en-US" sz="2000" b="1" dirty="0">
                <a:latin typeface="微軟正黑體" panose="020B0604030504040204" pitchFamily="34" charset="-120"/>
                <a:ea typeface="微軟正黑體" panose="020B0604030504040204" pitchFamily="34" charset="-120"/>
                <a:sym typeface="Wingdings" pitchFamily="2" charset="2"/>
              </a:rPr>
              <a:t>危險偵測數</a:t>
            </a:r>
            <a:endParaRPr lang="en-US" altLang="zh-TW" sz="2000" b="1" dirty="0">
              <a:latin typeface="微軟正黑體" panose="020B0604030504040204" pitchFamily="34" charset="-120"/>
              <a:ea typeface="微軟正黑體" panose="020B0604030504040204" pitchFamily="34" charset="-120"/>
              <a:sym typeface="Wingdings" pitchFamily="2" charset="2"/>
            </a:endParaRPr>
          </a:p>
          <a:p>
            <a:pPr>
              <a:lnSpc>
                <a:spcPct val="130000"/>
              </a:lnSpc>
              <a:spcBef>
                <a:spcPts val="1200"/>
              </a:spcBef>
              <a:buFont typeface="Wingdings" pitchFamily="2" charset="2"/>
              <a:buChar char="ü"/>
            </a:pPr>
            <a:r>
              <a:rPr lang="en-US" altLang="zh-TW" sz="2000" dirty="0">
                <a:latin typeface="微軟正黑體" panose="020B0604030504040204" pitchFamily="34" charset="-120"/>
                <a:ea typeface="微軟正黑體" panose="020B0604030504040204" pitchFamily="34" charset="-120"/>
                <a:sym typeface="Wingdings" pitchFamily="2" charset="2"/>
              </a:rPr>
              <a:t>d-prime </a:t>
            </a:r>
            <a:r>
              <a:rPr lang="zh-TW" altLang="en-US" sz="2000" dirty="0">
                <a:latin typeface="微軟正黑體" panose="020B0604030504040204" pitchFamily="34" charset="-120"/>
                <a:ea typeface="微軟正黑體" panose="020B0604030504040204" pitchFamily="34" charset="-120"/>
                <a:sym typeface="Wingdings" pitchFamily="2" charset="2"/>
              </a:rPr>
              <a:t>分數為綜合測量，</a:t>
            </a:r>
            <a:r>
              <a:rPr lang="zh-TW" altLang="en-US" sz="2000" dirty="0" smtClean="0">
                <a:latin typeface="微軟正黑體" panose="020B0604030504040204" pitchFamily="34" charset="-120"/>
                <a:ea typeface="微軟正黑體" panose="020B0604030504040204" pitchFamily="34" charset="-120"/>
                <a:sym typeface="Wingdings" pitchFamily="2" charset="2"/>
              </a:rPr>
              <a:t>包含</a:t>
            </a:r>
            <a:r>
              <a:rPr lang="zh-TW" altLang="en-US" sz="2000" dirty="0">
                <a:latin typeface="微軟正黑體" panose="020B0604030504040204" pitchFamily="34" charset="-120"/>
                <a:ea typeface="微軟正黑體" panose="020B0604030504040204" pitchFamily="34" charset="-120"/>
              </a:rPr>
              <a:t>正擊</a:t>
            </a:r>
            <a:r>
              <a:rPr lang="en-US" altLang="zh-TW" sz="2000" dirty="0" smtClean="0">
                <a:latin typeface="微軟正黑體" panose="020B0604030504040204" pitchFamily="34" charset="-120"/>
                <a:ea typeface="微軟正黑體" panose="020B0604030504040204" pitchFamily="34" charset="-120"/>
                <a:sym typeface="Wingdings" pitchFamily="2" charset="2"/>
              </a:rPr>
              <a:t>(</a:t>
            </a:r>
            <a:r>
              <a:rPr lang="zh-TW" altLang="en-US" sz="2000" dirty="0" smtClean="0">
                <a:latin typeface="微軟正黑體" panose="020B0604030504040204" pitchFamily="34" charset="-120"/>
                <a:ea typeface="微軟正黑體" panose="020B0604030504040204" pitchFamily="34" charset="-120"/>
                <a:sym typeface="Wingdings" pitchFamily="2" charset="2"/>
              </a:rPr>
              <a:t>正確回應</a:t>
            </a:r>
            <a:r>
              <a:rPr lang="en-US" altLang="zh-TW" sz="2000" dirty="0" smtClean="0">
                <a:latin typeface="微軟正黑體" panose="020B0604030504040204" pitchFamily="34" charset="-120"/>
                <a:ea typeface="微軟正黑體" panose="020B0604030504040204" pitchFamily="34" charset="-120"/>
                <a:sym typeface="Wingdings" pitchFamily="2" charset="2"/>
              </a:rPr>
              <a:t>)</a:t>
            </a:r>
            <a:r>
              <a:rPr lang="zh-TW" altLang="en-US" sz="2000" dirty="0" smtClean="0">
                <a:latin typeface="微軟正黑體" panose="020B0604030504040204" pitchFamily="34" charset="-120"/>
                <a:ea typeface="微軟正黑體" panose="020B0604030504040204" pitchFamily="34" charset="-120"/>
              </a:rPr>
              <a:t> 和</a:t>
            </a:r>
            <a:r>
              <a:rPr lang="zh-TW" altLang="en-US" sz="2000" dirty="0">
                <a:latin typeface="微軟正黑體" panose="020B0604030504040204" pitchFamily="34" charset="-120"/>
                <a:ea typeface="微軟正黑體" panose="020B0604030504040204" pitchFamily="34" charset="-120"/>
              </a:rPr>
              <a:t>漏</a:t>
            </a:r>
            <a:r>
              <a:rPr lang="zh-TW" altLang="en-US" sz="2000" dirty="0" smtClean="0">
                <a:latin typeface="微軟正黑體" panose="020B0604030504040204" pitchFamily="34" charset="-120"/>
                <a:ea typeface="微軟正黑體" panose="020B0604030504040204" pitchFamily="34" charset="-120"/>
              </a:rPr>
              <a:t>失（</a:t>
            </a:r>
            <a:r>
              <a:rPr lang="zh-TW" altLang="en-US" sz="2000" dirty="0">
                <a:latin typeface="微軟正黑體" panose="020B0604030504040204" pitchFamily="34" charset="-120"/>
                <a:ea typeface="微軟正黑體" panose="020B0604030504040204" pitchFamily="34" charset="-120"/>
              </a:rPr>
              <a:t>遺漏的危險）</a:t>
            </a:r>
            <a:r>
              <a:rPr lang="zh-TW" altLang="en-US" sz="2000" dirty="0">
                <a:latin typeface="微軟正黑體" panose="020B0604030504040204" pitchFamily="34" charset="-120"/>
                <a:ea typeface="微軟正黑體" panose="020B0604030504040204" pitchFamily="34" charset="-120"/>
                <a:sym typeface="Wingdings" pitchFamily="2" charset="2"/>
              </a:rPr>
              <a:t>  </a:t>
            </a:r>
            <a:endParaRPr lang="en-US" altLang="zh-TW" sz="2000" dirty="0">
              <a:latin typeface="微軟正黑體" panose="020B0604030504040204" pitchFamily="34" charset="-120"/>
              <a:ea typeface="微軟正黑體" panose="020B0604030504040204" pitchFamily="34" charset="-120"/>
              <a:sym typeface="Wingdings" pitchFamily="2" charset="2"/>
            </a:endParaRPr>
          </a:p>
          <a:p>
            <a:pPr>
              <a:lnSpc>
                <a:spcPct val="130000"/>
              </a:lnSpc>
              <a:spcBef>
                <a:spcPts val="1200"/>
              </a:spcBef>
            </a:pPr>
            <a:r>
              <a:rPr lang="zh-TW" altLang="en-US" sz="2000" dirty="0">
                <a:latin typeface="微軟正黑體" panose="020B0604030504040204" pitchFamily="34" charset="-120"/>
                <a:ea typeface="微軟正黑體" panose="020B0604030504040204" pitchFamily="34" charset="-120"/>
                <a:sym typeface="Wingdings" pitchFamily="2" charset="2"/>
              </a:rPr>
              <a:t>   以</a:t>
            </a:r>
            <a:r>
              <a:rPr lang="en-US" altLang="zh-TW" sz="2000" dirty="0">
                <a:latin typeface="微軟正黑體" panose="020B0604030504040204" pitchFamily="34" charset="-120"/>
                <a:ea typeface="微軟正黑體" panose="020B0604030504040204" pitchFamily="34" charset="-120"/>
                <a:sym typeface="Wingdings" pitchFamily="2" charset="2"/>
              </a:rPr>
              <a:t>d-prime</a:t>
            </a:r>
            <a:r>
              <a:rPr lang="zh-TW" altLang="en-US" sz="2000" dirty="0">
                <a:latin typeface="微軟正黑體" panose="020B0604030504040204" pitchFamily="34" charset="-120"/>
                <a:ea typeface="微軟正黑體" panose="020B0604030504040204" pitchFamily="34" charset="-120"/>
                <a:sym typeface="Wingdings" pitchFamily="2" charset="2"/>
              </a:rPr>
              <a:t>分數</a:t>
            </a:r>
            <a:r>
              <a:rPr lang="zh-TW" altLang="en-US" sz="2000" dirty="0" smtClean="0">
                <a:latin typeface="微軟正黑體" panose="020B0604030504040204" pitchFamily="34" charset="-120"/>
                <a:ea typeface="微軟正黑體" panose="020B0604030504040204" pitchFamily="34" charset="-120"/>
                <a:sym typeface="Wingdings" pitchFamily="2" charset="2"/>
              </a:rPr>
              <a:t>做為獨立變數進行</a:t>
            </a:r>
            <a:r>
              <a:rPr lang="en-US" altLang="zh-TW" sz="2000" dirty="0">
                <a:latin typeface="微軟正黑體" panose="020B0604030504040204" pitchFamily="34" charset="-120"/>
                <a:ea typeface="微軟正黑體" panose="020B0604030504040204" pitchFamily="34" charset="-120"/>
                <a:sym typeface="Wingdings" pitchFamily="2" charset="2"/>
              </a:rPr>
              <a:t>one-way ANOVA</a:t>
            </a:r>
          </a:p>
          <a:p>
            <a:pPr>
              <a:lnSpc>
                <a:spcPct val="130000"/>
              </a:lnSpc>
              <a:spcBef>
                <a:spcPts val="1200"/>
              </a:spcBef>
            </a:pPr>
            <a:r>
              <a:rPr lang="zh-TW" altLang="en-US" sz="2000" dirty="0" smtClean="0">
                <a:latin typeface="微軟正黑體" panose="020B0604030504040204" pitchFamily="34" charset="-120"/>
                <a:ea typeface="微軟正黑體" panose="020B0604030504040204" pitchFamily="34" charset="-120"/>
                <a:sym typeface="Wingdings" pitchFamily="2" charset="2"/>
              </a:rPr>
              <a:t>   發現</a:t>
            </a:r>
            <a:r>
              <a:rPr lang="zh-TW" altLang="en-US" sz="2000" dirty="0">
                <a:latin typeface="微軟正黑體" panose="020B0604030504040204" pitchFamily="34" charset="-120"/>
                <a:ea typeface="微軟正黑體" panose="020B0604030504040204" pitchFamily="34" charset="-120"/>
                <a:sym typeface="Wingdings" pitchFamily="2" charset="2"/>
              </a:rPr>
              <a:t>駕駛條件</a:t>
            </a:r>
            <a:r>
              <a:rPr lang="zh-TW" altLang="en-US" sz="2000" dirty="0" smtClean="0">
                <a:latin typeface="微軟正黑體" panose="020B0604030504040204" pitchFamily="34" charset="-120"/>
                <a:ea typeface="微軟正黑體" panose="020B0604030504040204" pitchFamily="34" charset="-120"/>
                <a:sym typeface="Wingdings" pitchFamily="2" charset="2"/>
              </a:rPr>
              <a:t>（無次任務，意像</a:t>
            </a:r>
            <a:r>
              <a:rPr lang="zh-TW" altLang="en-US" sz="2000" dirty="0">
                <a:latin typeface="微軟正黑體" panose="020B0604030504040204" pitchFamily="34" charset="-120"/>
                <a:ea typeface="微軟正黑體" panose="020B0604030504040204" pitchFamily="34" charset="-120"/>
                <a:sym typeface="Wingdings" pitchFamily="2" charset="2"/>
              </a:rPr>
              <a:t>或</a:t>
            </a:r>
            <a:r>
              <a:rPr lang="zh-TW" altLang="en-US" sz="2000" dirty="0" smtClean="0">
                <a:latin typeface="微軟正黑體" panose="020B0604030504040204" pitchFamily="34" charset="-120"/>
                <a:ea typeface="微軟正黑體" panose="020B0604030504040204" pitchFamily="34" charset="-120"/>
                <a:sym typeface="Wingdings" pitchFamily="2" charset="2"/>
              </a:rPr>
              <a:t>非</a:t>
            </a:r>
            <a:r>
              <a:rPr lang="zh-TW" altLang="en-US" sz="2000" dirty="0">
                <a:latin typeface="微軟正黑體" panose="020B0604030504040204" pitchFamily="34" charset="-120"/>
                <a:ea typeface="微軟正黑體" panose="020B0604030504040204" pitchFamily="34" charset="-120"/>
                <a:sym typeface="Wingdings" pitchFamily="2" charset="2"/>
              </a:rPr>
              <a:t>意</a:t>
            </a:r>
            <a:r>
              <a:rPr lang="zh-TW" altLang="en-US" sz="2000" dirty="0" smtClean="0">
                <a:latin typeface="微軟正黑體" panose="020B0604030504040204" pitchFamily="34" charset="-120"/>
                <a:ea typeface="微軟正黑體" panose="020B0604030504040204" pitchFamily="34" charset="-120"/>
                <a:sym typeface="Wingdings" pitchFamily="2" charset="2"/>
              </a:rPr>
              <a:t>像</a:t>
            </a:r>
            <a:r>
              <a:rPr lang="zh-TW" altLang="en-US" sz="2000" dirty="0">
                <a:latin typeface="微軟正黑體" panose="020B0604030504040204" pitchFamily="34" charset="-120"/>
                <a:ea typeface="微軟正黑體" panose="020B0604030504040204" pitchFamily="34" charset="-120"/>
                <a:sym typeface="Wingdings" pitchFamily="2" charset="2"/>
              </a:rPr>
              <a:t>）對危險檢測</a:t>
            </a:r>
            <a:r>
              <a:rPr lang="zh-TW" altLang="en-US" sz="2000" dirty="0" smtClean="0">
                <a:latin typeface="微軟正黑體" panose="020B0604030504040204" pitchFamily="34" charset="-120"/>
                <a:ea typeface="微軟正黑體" panose="020B0604030504040204" pitchFamily="34" charset="-120"/>
                <a:sym typeface="Wingdings" pitchFamily="2" charset="2"/>
              </a:rPr>
              <a:t>具有顯著影響</a:t>
            </a:r>
            <a:r>
              <a:rPr lang="nl-NL" altLang="zh-TW" sz="2000" dirty="0" smtClean="0">
                <a:latin typeface="微軟正黑體" panose="020B0604030504040204" pitchFamily="34" charset="-120"/>
                <a:ea typeface="微軟正黑體" panose="020B0604030504040204" pitchFamily="34" charset="-120"/>
                <a:sym typeface="Wingdings" pitchFamily="2" charset="2"/>
              </a:rPr>
              <a:t>F </a:t>
            </a:r>
            <a:r>
              <a:rPr lang="nl-NL" altLang="zh-TW" sz="2000" dirty="0">
                <a:latin typeface="微軟正黑體" panose="020B0604030504040204" pitchFamily="34" charset="-120"/>
                <a:ea typeface="微軟正黑體" panose="020B0604030504040204" pitchFamily="34" charset="-120"/>
                <a:sym typeface="Wingdings" pitchFamily="2" charset="2"/>
              </a:rPr>
              <a:t>(2, 57) = 60.40, </a:t>
            </a:r>
            <a:r>
              <a:rPr lang="zh-TW" altLang="en-US" sz="2000" dirty="0" smtClean="0">
                <a:latin typeface="微軟正黑體" panose="020B0604030504040204" pitchFamily="34" charset="-120"/>
                <a:ea typeface="微軟正黑體" panose="020B0604030504040204" pitchFamily="34" charset="-120"/>
                <a:sym typeface="Wingdings" pitchFamily="2" charset="2"/>
              </a:rPr>
              <a:t>   </a:t>
            </a:r>
            <a:endParaRPr lang="en-US" altLang="zh-TW" sz="2000" dirty="0" smtClean="0">
              <a:latin typeface="微軟正黑體" panose="020B0604030504040204" pitchFamily="34" charset="-120"/>
              <a:ea typeface="微軟正黑體" panose="020B0604030504040204" pitchFamily="34" charset="-120"/>
              <a:sym typeface="Wingdings" pitchFamily="2" charset="2"/>
            </a:endParaRPr>
          </a:p>
          <a:p>
            <a:pPr>
              <a:lnSpc>
                <a:spcPct val="130000"/>
              </a:lnSpc>
              <a:spcBef>
                <a:spcPts val="1200"/>
              </a:spcBef>
            </a:pPr>
            <a:r>
              <a:rPr lang="zh-TW" altLang="en-US" sz="2000" dirty="0">
                <a:latin typeface="微軟正黑體" panose="020B0604030504040204" pitchFamily="34" charset="-120"/>
                <a:ea typeface="微軟正黑體" panose="020B0604030504040204" pitchFamily="34" charset="-120"/>
                <a:sym typeface="Wingdings" pitchFamily="2" charset="2"/>
              </a:rPr>
              <a:t> </a:t>
            </a:r>
            <a:r>
              <a:rPr lang="zh-TW" altLang="en-US" sz="2000" dirty="0" smtClean="0">
                <a:latin typeface="微軟正黑體" panose="020B0604030504040204" pitchFamily="34" charset="-120"/>
                <a:ea typeface="微軟正黑體" panose="020B0604030504040204" pitchFamily="34" charset="-120"/>
                <a:sym typeface="Wingdings" pitchFamily="2" charset="2"/>
              </a:rPr>
              <a:t>   </a:t>
            </a:r>
            <a:r>
              <a:rPr lang="nl-NL" altLang="zh-TW" sz="2000" dirty="0" smtClean="0">
                <a:latin typeface="微軟正黑體" panose="020B0604030504040204" pitchFamily="34" charset="-120"/>
                <a:ea typeface="微軟正黑體" panose="020B0604030504040204" pitchFamily="34" charset="-120"/>
                <a:sym typeface="Wingdings" pitchFamily="2" charset="2"/>
              </a:rPr>
              <a:t>p </a:t>
            </a:r>
            <a:r>
              <a:rPr lang="nl-NL" altLang="zh-TW" sz="2000" dirty="0">
                <a:latin typeface="微軟正黑體" panose="020B0604030504040204" pitchFamily="34" charset="-120"/>
                <a:ea typeface="微軟正黑體" panose="020B0604030504040204" pitchFamily="34" charset="-120"/>
                <a:sym typeface="Wingdings" pitchFamily="2" charset="2"/>
              </a:rPr>
              <a:t>&lt; .001</a:t>
            </a:r>
            <a:r>
              <a:rPr lang="en-US" altLang="zh-TW" sz="2000" dirty="0">
                <a:latin typeface="微軟正黑體" panose="020B0604030504040204" pitchFamily="34" charset="-120"/>
                <a:ea typeface="微軟正黑體" panose="020B0604030504040204" pitchFamily="34" charset="-120"/>
                <a:sym typeface="Wingdings" pitchFamily="2" charset="2"/>
              </a:rPr>
              <a:t>)</a:t>
            </a:r>
          </a:p>
          <a:p>
            <a:pPr>
              <a:lnSpc>
                <a:spcPct val="130000"/>
              </a:lnSpc>
              <a:spcBef>
                <a:spcPts val="1200"/>
              </a:spcBef>
            </a:pPr>
            <a:r>
              <a:rPr lang="en-US" altLang="zh-TW" sz="2000" dirty="0">
                <a:latin typeface="微軟正黑體" panose="020B0604030504040204" pitchFamily="34" charset="-120"/>
                <a:ea typeface="微軟正黑體" panose="020B0604030504040204" pitchFamily="34" charset="-120"/>
                <a:sym typeface="Wingdings" pitchFamily="2" charset="2"/>
              </a:rPr>
              <a:t></a:t>
            </a:r>
            <a:r>
              <a:rPr lang="zh-TW" altLang="en-US" sz="2000" dirty="0">
                <a:latin typeface="微軟正黑體" panose="020B0604030504040204" pitchFamily="34" charset="-120"/>
                <a:ea typeface="微軟正黑體" panose="020B0604030504040204" pitchFamily="34" charset="-120"/>
                <a:sym typeface="Wingdings" pitchFamily="2" charset="2"/>
              </a:rPr>
              <a:t>在開車中分心會顯著影響危險的偵測</a:t>
            </a:r>
            <a:r>
              <a:rPr lang="zh-TW" altLang="en-US" sz="2000" dirty="0" smtClean="0">
                <a:latin typeface="微軟正黑體" panose="020B0604030504040204" pitchFamily="34" charset="-120"/>
                <a:ea typeface="微軟正黑體" panose="020B0604030504040204" pitchFamily="34" charset="-120"/>
                <a:sym typeface="Wingdings" pitchFamily="2" charset="2"/>
              </a:rPr>
              <a:t>，</a:t>
            </a:r>
            <a:endParaRPr lang="en-US" altLang="zh-TW" sz="2000" dirty="0" smtClean="0">
              <a:latin typeface="微軟正黑體" panose="020B0604030504040204" pitchFamily="34" charset="-120"/>
              <a:ea typeface="微軟正黑體" panose="020B0604030504040204" pitchFamily="34" charset="-120"/>
              <a:sym typeface="Wingdings" pitchFamily="2" charset="2"/>
            </a:endParaRPr>
          </a:p>
          <a:p>
            <a:pPr>
              <a:lnSpc>
                <a:spcPct val="130000"/>
              </a:lnSpc>
              <a:spcBef>
                <a:spcPts val="1200"/>
              </a:spcBef>
            </a:pPr>
            <a:r>
              <a:rPr lang="zh-TW" altLang="en-US" sz="2000" dirty="0">
                <a:latin typeface="微軟正黑體" panose="020B0604030504040204" pitchFamily="34" charset="-120"/>
                <a:ea typeface="微軟正黑體" panose="020B0604030504040204" pitchFamily="34" charset="-120"/>
                <a:sym typeface="Wingdings" pitchFamily="2" charset="2"/>
              </a:rPr>
              <a:t> </a:t>
            </a:r>
            <a:r>
              <a:rPr lang="zh-TW" altLang="en-US" sz="2000" dirty="0" smtClean="0">
                <a:latin typeface="微軟正黑體" panose="020B0604030504040204" pitchFamily="34" charset="-120"/>
                <a:ea typeface="微軟正黑體" panose="020B0604030504040204" pitchFamily="34" charset="-120"/>
                <a:sym typeface="Wingdings" pitchFamily="2" charset="2"/>
              </a:rPr>
              <a:t>   </a:t>
            </a:r>
            <a:r>
              <a:rPr lang="zh-TW" altLang="en-US" sz="2000" b="1" dirty="0" smtClean="0">
                <a:latin typeface="微軟正黑體" panose="020B0604030504040204" pitchFamily="34" charset="-120"/>
                <a:ea typeface="微軟正黑體" panose="020B0604030504040204" pitchFamily="34" charset="-120"/>
                <a:sym typeface="Wingdings" pitchFamily="2" charset="2"/>
              </a:rPr>
              <a:t>意像</a:t>
            </a:r>
            <a:r>
              <a:rPr lang="zh-TW" altLang="en-US" sz="2000" b="1" dirty="0">
                <a:latin typeface="微軟正黑體" panose="020B0604030504040204" pitchFamily="34" charset="-120"/>
                <a:ea typeface="微軟正黑體" panose="020B0604030504040204" pitchFamily="34" charset="-120"/>
                <a:sym typeface="Wingdings" pitchFamily="2" charset="2"/>
              </a:rPr>
              <a:t>誘導的分心</a:t>
            </a:r>
            <a:r>
              <a:rPr lang="zh-TW" altLang="en-US" sz="2000" dirty="0">
                <a:latin typeface="微軟正黑體" panose="020B0604030504040204" pitchFamily="34" charset="-120"/>
                <a:ea typeface="微軟正黑體" panose="020B0604030504040204" pitchFamily="34" charset="-120"/>
                <a:sym typeface="Wingdings" pitchFamily="2" charset="2"/>
              </a:rPr>
              <a:t>在</a:t>
            </a:r>
            <a:r>
              <a:rPr lang="zh-TW" altLang="en-US" sz="2000" b="1" dirty="0">
                <a:latin typeface="微軟正黑體" panose="020B0604030504040204" pitchFamily="34" charset="-120"/>
                <a:ea typeface="微軟正黑體" panose="020B0604030504040204" pitchFamily="34" charset="-120"/>
                <a:sym typeface="Wingdings" pitchFamily="2" charset="2"/>
              </a:rPr>
              <a:t>危險偵測中表現最</a:t>
            </a:r>
            <a:r>
              <a:rPr lang="zh-TW" altLang="en-US" sz="2000" b="1" dirty="0" smtClean="0">
                <a:latin typeface="微軟正黑體" panose="020B0604030504040204" pitchFamily="34" charset="-120"/>
                <a:ea typeface="微軟正黑體" panose="020B0604030504040204" pitchFamily="34" charset="-120"/>
                <a:sym typeface="Wingdings" pitchFamily="2" charset="2"/>
              </a:rPr>
              <a:t>差</a:t>
            </a:r>
            <a:r>
              <a:rPr lang="en-US" altLang="zh-TW" sz="2000" dirty="0" smtClean="0">
                <a:latin typeface="微軟正黑體" panose="020B0604030504040204" pitchFamily="34" charset="-120"/>
                <a:ea typeface="微軟正黑體" panose="020B0604030504040204" pitchFamily="34" charset="-120"/>
                <a:sym typeface="Wingdings" pitchFamily="2" charset="2"/>
              </a:rPr>
              <a:t>.</a:t>
            </a:r>
            <a:r>
              <a:rPr lang="zh-TW" altLang="en-US" sz="2000" b="1" dirty="0" smtClean="0">
                <a:latin typeface="微軟正黑體" panose="020B0604030504040204" pitchFamily="34" charset="-120"/>
                <a:ea typeface="微軟正黑體" panose="020B0604030504040204" pitchFamily="34" charset="-120"/>
                <a:sym typeface="Wingdings" pitchFamily="2" charset="2"/>
              </a:rPr>
              <a:t>無分心任務</a:t>
            </a:r>
            <a:r>
              <a:rPr lang="zh-TW" altLang="en-US" sz="2000" dirty="0" smtClean="0">
                <a:latin typeface="微軟正黑體" panose="020B0604030504040204" pitchFamily="34" charset="-120"/>
                <a:ea typeface="微軟正黑體" panose="020B0604030504040204" pitchFamily="34" charset="-120"/>
                <a:sym typeface="Wingdings" pitchFamily="2" charset="2"/>
              </a:rPr>
              <a:t>組</a:t>
            </a:r>
            <a:r>
              <a:rPr lang="zh-TW" altLang="en-US" sz="2000" dirty="0" smtClean="0">
                <a:latin typeface="微軟正黑體" panose="020B0604030504040204" pitchFamily="34" charset="-120"/>
                <a:ea typeface="微軟正黑體" panose="020B0604030504040204" pitchFamily="34" charset="-120"/>
                <a:sym typeface="Wingdings" pitchFamily="2" charset="2"/>
              </a:rPr>
              <a:t>別</a:t>
            </a:r>
            <a:r>
              <a:rPr lang="zh-TW" altLang="en-US" sz="2000" b="1" dirty="0">
                <a:latin typeface="微軟正黑體" panose="020B0604030504040204" pitchFamily="34" charset="-120"/>
                <a:ea typeface="微軟正黑體" panose="020B0604030504040204" pitchFamily="34" charset="-120"/>
              </a:rPr>
              <a:t>漏失</a:t>
            </a:r>
            <a:r>
              <a:rPr lang="zh-TW" altLang="en-US" sz="2000" b="1" dirty="0">
                <a:latin typeface="微軟正黑體" panose="020B0604030504040204" pitchFamily="34" charset="-120"/>
                <a:ea typeface="微軟正黑體" panose="020B0604030504040204" pitchFamily="34" charset="-120"/>
                <a:sym typeface="Wingdings" pitchFamily="2" charset="2"/>
              </a:rPr>
              <a:t>率</a:t>
            </a:r>
            <a:r>
              <a:rPr lang="zh-TW" altLang="en-US" sz="2000" b="1" dirty="0" smtClean="0">
                <a:latin typeface="微軟正黑體" panose="020B0604030504040204" pitchFamily="34" charset="-120"/>
                <a:ea typeface="微軟正黑體" panose="020B0604030504040204" pitchFamily="34" charset="-120"/>
                <a:sym typeface="Wingdings" pitchFamily="2" charset="2"/>
              </a:rPr>
              <a:t>低</a:t>
            </a:r>
            <a:r>
              <a:rPr lang="zh-TW" altLang="en-US" sz="2000" dirty="0" smtClean="0">
                <a:latin typeface="微軟正黑體" panose="020B0604030504040204" pitchFamily="34" charset="-120"/>
                <a:ea typeface="微軟正黑體" panose="020B0604030504040204" pitchFamily="34" charset="-120"/>
                <a:sym typeface="Wingdings" pitchFamily="2" charset="2"/>
              </a:rPr>
              <a:t>於其他</a:t>
            </a:r>
            <a:r>
              <a:rPr lang="en-US" altLang="zh-TW" sz="2000" dirty="0" smtClean="0">
                <a:latin typeface="微軟正黑體" panose="020B0604030504040204" pitchFamily="34" charset="-120"/>
                <a:ea typeface="微軟正黑體" panose="020B0604030504040204" pitchFamily="34" charset="-120"/>
                <a:sym typeface="Wingdings" pitchFamily="2" charset="2"/>
              </a:rPr>
              <a:t>2</a:t>
            </a:r>
            <a:r>
              <a:rPr lang="zh-TW" altLang="en-US" sz="2000" dirty="0" smtClean="0">
                <a:latin typeface="微軟正黑體" panose="020B0604030504040204" pitchFamily="34" charset="-120"/>
                <a:ea typeface="微軟正黑體" panose="020B0604030504040204" pitchFamily="34" charset="-120"/>
                <a:sym typeface="Wingdings" pitchFamily="2" charset="2"/>
              </a:rPr>
              <a:t>組</a:t>
            </a:r>
            <a:endParaRPr lang="en-US" altLang="zh-TW" sz="2000" dirty="0">
              <a:latin typeface="微軟正黑體" panose="020B0604030504040204" pitchFamily="34" charset="-120"/>
              <a:ea typeface="微軟正黑體" panose="020B0604030504040204" pitchFamily="34" charset="-120"/>
              <a:sym typeface="Wingdings" pitchFamily="2" charset="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1055440" y="191206"/>
            <a:ext cx="4536504" cy="6429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3200" b="1" dirty="0">
                <a:solidFill>
                  <a:schemeClr val="tx1"/>
                </a:solidFill>
                <a:latin typeface="微軟正黑體" pitchFamily="34" charset="-120"/>
                <a:ea typeface="微軟正黑體" pitchFamily="34" charset="-120"/>
              </a:rPr>
              <a:t>實驗一</a:t>
            </a:r>
            <a:r>
              <a:rPr lang="zh-TW" altLang="en-US" sz="3200" dirty="0">
                <a:solidFill>
                  <a:schemeClr val="tx1"/>
                </a:solidFill>
                <a:latin typeface="微軟正黑體" pitchFamily="34" charset="-120"/>
                <a:ea typeface="微軟正黑體" pitchFamily="34" charset="-120"/>
              </a:rPr>
              <a:t>  結果</a:t>
            </a:r>
            <a:endParaRPr lang="zh-TW" altLang="en-US" sz="2400" dirty="0">
              <a:solidFill>
                <a:schemeClr val="tx1"/>
              </a:solidFill>
              <a:latin typeface="微軟正黑體" pitchFamily="34" charset="-120"/>
              <a:ea typeface="微軟正黑體" pitchFamily="34" charset="-120"/>
            </a:endParaRPr>
          </a:p>
        </p:txBody>
      </p:sp>
      <p:sp>
        <p:nvSpPr>
          <p:cNvPr id="2" name="矩形 1"/>
          <p:cNvSpPr/>
          <p:nvPr/>
        </p:nvSpPr>
        <p:spPr>
          <a:xfrm>
            <a:off x="1055440" y="1124744"/>
            <a:ext cx="9289032" cy="2000548"/>
          </a:xfrm>
          <a:prstGeom prst="rect">
            <a:avLst/>
          </a:prstGeom>
        </p:spPr>
        <p:txBody>
          <a:bodyPr wrap="square">
            <a:spAutoFit/>
          </a:bodyPr>
          <a:lstStyle/>
          <a:p>
            <a:pPr>
              <a:lnSpc>
                <a:spcPct val="130000"/>
              </a:lnSpc>
              <a:spcBef>
                <a:spcPts val="1200"/>
              </a:spcBef>
              <a:buFont typeface="Wingdings" pitchFamily="2" charset="2"/>
              <a:buChar char="Ø"/>
            </a:pPr>
            <a:r>
              <a:rPr lang="zh-TW" altLang="en-US" sz="2000" b="1" dirty="0" smtClean="0">
                <a:latin typeface="微軟正黑體" panose="020B0604030504040204" pitchFamily="34" charset="-120"/>
                <a:ea typeface="微軟正黑體" panose="020B0604030504040204" pitchFamily="34" charset="-120"/>
                <a:sym typeface="Wingdings" pitchFamily="2" charset="2"/>
              </a:rPr>
              <a:t>反應</a:t>
            </a:r>
            <a:r>
              <a:rPr lang="zh-TW" altLang="en-US" sz="2000" b="1" dirty="0">
                <a:latin typeface="微軟正黑體" panose="020B0604030504040204" pitchFamily="34" charset="-120"/>
                <a:ea typeface="微軟正黑體" panose="020B0604030504040204" pitchFamily="34" charset="-120"/>
                <a:sym typeface="Wingdings" pitchFamily="2" charset="2"/>
              </a:rPr>
              <a:t>時間</a:t>
            </a:r>
            <a:endParaRPr lang="en-US" altLang="zh-TW" sz="2000" b="1" dirty="0">
              <a:latin typeface="微軟正黑體" panose="020B0604030504040204" pitchFamily="34" charset="-120"/>
              <a:ea typeface="微軟正黑體" panose="020B0604030504040204" pitchFamily="34" charset="-120"/>
              <a:sym typeface="Wingdings" pitchFamily="2" charset="2"/>
            </a:endParaRPr>
          </a:p>
          <a:p>
            <a:pPr>
              <a:lnSpc>
                <a:spcPct val="130000"/>
              </a:lnSpc>
              <a:spcBef>
                <a:spcPts val="1200"/>
              </a:spcBef>
            </a:pPr>
            <a:r>
              <a:rPr lang="zh-TW" altLang="en-US" sz="2000" dirty="0" smtClean="0">
                <a:latin typeface="微軟正黑體" panose="020B0604030504040204" pitchFamily="34" charset="-120"/>
                <a:ea typeface="微軟正黑體" panose="020B0604030504040204" pitchFamily="34" charset="-120"/>
              </a:rPr>
              <a:t>無分心任務的</a:t>
            </a:r>
            <a:r>
              <a:rPr lang="zh-TW" altLang="en-US" sz="2000" dirty="0">
                <a:latin typeface="微軟正黑體" panose="020B0604030504040204" pitchFamily="34" charset="-120"/>
                <a:ea typeface="微軟正黑體" panose="020B0604030504040204" pitchFamily="34" charset="-120"/>
              </a:rPr>
              <a:t>參與者對關鍵駕駛事件的反應明顯快於</a:t>
            </a:r>
            <a:r>
              <a:rPr lang="zh-TW" altLang="en-US" sz="2000" dirty="0" smtClean="0">
                <a:latin typeface="微軟正黑體" panose="020B0604030504040204" pitchFamily="34" charset="-120"/>
                <a:ea typeface="微軟正黑體" panose="020B0604030504040204" pitchFamily="34" charset="-120"/>
              </a:rPr>
              <a:t>分心任務的</a:t>
            </a:r>
            <a:r>
              <a:rPr lang="zh-TW" altLang="en-US" sz="2000" dirty="0">
                <a:latin typeface="微軟正黑體" panose="020B0604030504040204" pitchFamily="34" charset="-120"/>
                <a:ea typeface="微軟正黑體" panose="020B0604030504040204" pitchFamily="34" charset="-120"/>
              </a:rPr>
              <a:t>參與者</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a:lnSpc>
                <a:spcPct val="130000"/>
              </a:lnSpc>
              <a:spcBef>
                <a:spcPts val="1200"/>
              </a:spcBef>
            </a:pPr>
            <a:r>
              <a:rPr lang="zh-TW" altLang="en-US" sz="2000" dirty="0" smtClean="0">
                <a:latin typeface="微軟正黑體" panose="020B0604030504040204" pitchFamily="34" charset="-120"/>
                <a:ea typeface="微軟正黑體" panose="020B0604030504040204" pitchFamily="34" charset="-120"/>
              </a:rPr>
              <a:t>此外</a:t>
            </a:r>
            <a:r>
              <a:rPr lang="zh-TW" altLang="en-US" sz="2000" dirty="0">
                <a:latin typeface="微軟正黑體" panose="020B0604030504040204" pitchFamily="34" charset="-120"/>
                <a:ea typeface="微軟正黑體" panose="020B0604030504040204" pitchFamily="34" charset="-120"/>
              </a:rPr>
              <a:t>，對於大多數危害，分心的類型</a:t>
            </a:r>
            <a:r>
              <a:rPr lang="zh-TW" altLang="en-US" sz="2000" dirty="0" smtClean="0">
                <a:latin typeface="微軟正黑體" panose="020B0604030504040204" pitchFamily="34" charset="-120"/>
                <a:ea typeface="微軟正黑體" panose="020B0604030504040204" pitchFamily="34" charset="-120"/>
              </a:rPr>
              <a:t>（意像</a:t>
            </a:r>
            <a:r>
              <a:rPr lang="zh-TW" altLang="en-US" sz="2000" dirty="0">
                <a:latin typeface="微軟正黑體" panose="020B0604030504040204" pitchFamily="34" charset="-120"/>
                <a:ea typeface="微軟正黑體" panose="020B0604030504040204" pitchFamily="34" charset="-120"/>
              </a:rPr>
              <a:t>或</a:t>
            </a:r>
            <a:r>
              <a:rPr lang="zh-TW" altLang="en-US" sz="2000" dirty="0" smtClean="0">
                <a:latin typeface="微軟正黑體" panose="020B0604030504040204" pitchFamily="34" charset="-120"/>
                <a:ea typeface="微軟正黑體" panose="020B0604030504040204" pitchFamily="34" charset="-120"/>
              </a:rPr>
              <a:t>非意像</a:t>
            </a:r>
            <a:r>
              <a:rPr lang="zh-TW" altLang="en-US" sz="2000" dirty="0">
                <a:latin typeface="微軟正黑體" panose="020B0604030504040204" pitchFamily="34" charset="-120"/>
                <a:ea typeface="微軟正黑體" panose="020B0604030504040204" pitchFamily="34" charset="-120"/>
              </a:rPr>
              <a:t>誘導）也會影響反應時間</a:t>
            </a:r>
            <a:r>
              <a:rPr lang="zh-TW" altLang="en-US" sz="2000" dirty="0" smtClean="0">
                <a:latin typeface="微軟正黑體" panose="020B0604030504040204" pitchFamily="34" charset="-120"/>
                <a:ea typeface="微軟正黑體" panose="020B0604030504040204" pitchFamily="34" charset="-120"/>
              </a:rPr>
              <a:t>，</a:t>
            </a:r>
            <a:r>
              <a:rPr lang="zh-TW" altLang="en-US" sz="2000" b="1" dirty="0" smtClean="0">
                <a:latin typeface="微軟正黑體" panose="020B0604030504040204" pitchFamily="34" charset="-120"/>
                <a:ea typeface="微軟正黑體" panose="020B0604030504040204" pitchFamily="34" charset="-120"/>
              </a:rPr>
              <a:t>意</a:t>
            </a:r>
            <a:r>
              <a:rPr lang="zh-TW" altLang="en-US" sz="2000" b="1" dirty="0">
                <a:latin typeface="微軟正黑體" panose="020B0604030504040204" pitchFamily="34" charset="-120"/>
                <a:ea typeface="微軟正黑體" panose="020B0604030504040204" pitchFamily="34" charset="-120"/>
              </a:rPr>
              <a:t>像</a:t>
            </a:r>
            <a:r>
              <a:rPr lang="zh-TW" altLang="en-US" sz="2000" dirty="0">
                <a:latin typeface="微軟正黑體" panose="020B0604030504040204" pitchFamily="34" charset="-120"/>
                <a:ea typeface="微軟正黑體" panose="020B0604030504040204" pitchFamily="34" charset="-120"/>
              </a:rPr>
              <a:t>分散注意力</a:t>
            </a:r>
            <a:r>
              <a:rPr lang="zh-TW" altLang="en-US" sz="2000" dirty="0" smtClean="0">
                <a:latin typeface="微軟正黑體" panose="020B0604030504040204" pitchFamily="34" charset="-120"/>
                <a:ea typeface="微軟正黑體" panose="020B0604030504040204" pitchFamily="34" charset="-120"/>
              </a:rPr>
              <a:t>的</a:t>
            </a:r>
            <a:r>
              <a:rPr lang="zh-TW" altLang="en-US" sz="2000" b="1" dirty="0">
                <a:latin typeface="微軟正黑體" panose="020B0604030504040204" pitchFamily="34" charset="-120"/>
                <a:ea typeface="微軟正黑體" panose="020B0604030504040204" pitchFamily="34" charset="-120"/>
              </a:rPr>
              <a:t>反應時間要長得</a:t>
            </a:r>
            <a:r>
              <a:rPr lang="zh-TW" altLang="en-US" sz="2000" b="1" dirty="0" smtClean="0">
                <a:latin typeface="微軟正黑體" panose="020B0604030504040204" pitchFamily="34" charset="-120"/>
                <a:ea typeface="微軟正黑體" panose="020B0604030504040204" pitchFamily="34" charset="-120"/>
              </a:rPr>
              <a:t>多</a:t>
            </a:r>
            <a:r>
              <a:rPr lang="zh-TW" altLang="en-US" sz="2000" dirty="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與</a:t>
            </a:r>
            <a:r>
              <a:rPr lang="zh-TW" altLang="en-US" sz="2000" dirty="0">
                <a:latin typeface="微軟正黑體" panose="020B0604030504040204" pitchFamily="34" charset="-120"/>
                <a:ea typeface="微軟正黑體" panose="020B0604030504040204" pitchFamily="34" charset="-120"/>
              </a:rPr>
              <a:t>非意像誘導</a:t>
            </a:r>
            <a:r>
              <a:rPr lang="zh-TW" altLang="en-US" sz="2000" dirty="0" smtClean="0">
                <a:latin typeface="微軟正黑體" panose="020B0604030504040204" pitchFamily="34" charset="-120"/>
                <a:ea typeface="微軟正黑體" panose="020B0604030504040204" pitchFamily="34" charset="-120"/>
              </a:rPr>
              <a:t>陳述之分散</a:t>
            </a:r>
            <a:r>
              <a:rPr lang="zh-TW" altLang="en-US" sz="2000" dirty="0">
                <a:latin typeface="微軟正黑體" panose="020B0604030504040204" pitchFamily="34" charset="-120"/>
                <a:ea typeface="微軟正黑體" panose="020B0604030504040204" pitchFamily="34" charset="-120"/>
              </a:rPr>
              <a:t>注意力</a:t>
            </a:r>
            <a:r>
              <a:rPr lang="zh-TW" altLang="en-US" sz="2000" dirty="0" smtClean="0">
                <a:latin typeface="微軟正黑體" panose="020B0604030504040204" pitchFamily="34" charset="-120"/>
                <a:ea typeface="微軟正黑體" panose="020B0604030504040204" pitchFamily="34" charset="-120"/>
              </a:rPr>
              <a:t>相比。</a:t>
            </a:r>
            <a:endParaRPr lang="en-US" altLang="zh-TW" sz="2000" dirty="0">
              <a:latin typeface="微軟正黑體" panose="020B0604030504040204" pitchFamily="34" charset="-120"/>
              <a:ea typeface="微軟正黑體" panose="020B0604030504040204" pitchFamily="34" charset="-120"/>
              <a:sym typeface="Wingdings" pitchFamily="2" charset="2"/>
            </a:endParaRPr>
          </a:p>
        </p:txBody>
      </p:sp>
      <p:pic>
        <p:nvPicPr>
          <p:cNvPr id="2050" name="Picture 2"/>
          <p:cNvPicPr>
            <a:picLocks noChangeAspect="1" noChangeArrowheads="1"/>
          </p:cNvPicPr>
          <p:nvPr/>
        </p:nvPicPr>
        <p:blipFill>
          <a:blip r:embed="rId3"/>
          <a:srcRect/>
          <a:stretch>
            <a:fillRect/>
          </a:stretch>
        </p:blipFill>
        <p:spPr bwMode="auto">
          <a:xfrm>
            <a:off x="2927649" y="3065143"/>
            <a:ext cx="5256584" cy="3424065"/>
          </a:xfrm>
          <a:prstGeom prst="rect">
            <a:avLst/>
          </a:prstGeom>
          <a:noFill/>
          <a:ln w="9525">
            <a:noFill/>
            <a:miter lim="800000"/>
            <a:headEnd/>
            <a:tailEnd/>
          </a:ln>
          <a:effectLst/>
        </p:spPr>
      </p:pic>
      <p:sp>
        <p:nvSpPr>
          <p:cNvPr id="3" name="矩形 2"/>
          <p:cNvSpPr/>
          <p:nvPr/>
        </p:nvSpPr>
        <p:spPr>
          <a:xfrm>
            <a:off x="6437988" y="6237312"/>
            <a:ext cx="3647152" cy="369332"/>
          </a:xfrm>
          <a:prstGeom prst="rect">
            <a:avLst/>
          </a:prstGeom>
        </p:spPr>
        <p:txBody>
          <a:bodyPr wrap="none">
            <a:spAutoFit/>
          </a:bodyPr>
          <a:lstStyle/>
          <a:p>
            <a:r>
              <a:rPr lang="zh-TW" altLang="en-US" dirty="0" smtClean="0">
                <a:solidFill>
                  <a:srgbClr val="323232"/>
                </a:solidFill>
                <a:latin typeface="微軟正黑體" panose="020B0604030504040204" pitchFamily="34" charset="-120"/>
                <a:ea typeface="微軟正黑體" panose="020B0604030504040204" pitchFamily="34" charset="-120"/>
              </a:rPr>
              <a:t>平均</a:t>
            </a:r>
            <a:r>
              <a:rPr lang="zh-TW" altLang="en-US" dirty="0">
                <a:solidFill>
                  <a:srgbClr val="323232"/>
                </a:solidFill>
                <a:latin typeface="微軟正黑體" panose="020B0604030504040204" pitchFamily="34" charset="-120"/>
                <a:ea typeface="微軟正黑體" panose="020B0604030504040204" pitchFamily="34" charset="-120"/>
              </a:rPr>
              <a:t>危險反應時間（以秒為單位）</a:t>
            </a: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13915378"/>
      </p:ext>
    </p:extLst>
  </p:cSld>
  <p:clrMapOvr>
    <a:masterClrMapping/>
  </p:clrMapOvr>
  <p:timing>
    <p:tnLst>
      <p:par>
        <p:cTn id="1" dur="indefinite" restart="never" nodeType="tmRoot"/>
      </p:par>
    </p:tnLst>
  </p:timing>
</p:sld>
</file>

<file path=ppt/theme/theme1.xml><?xml version="1.0" encoding="utf-8"?>
<a:theme xmlns:a="http://schemas.openxmlformats.org/drawingml/2006/main" name="基礎">
  <a:themeElements>
    <a:clrScheme name="基礎">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基礎">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基礎">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TM03457444[[fn=基礎]]</Template>
  <TotalTime>1485</TotalTime>
  <Words>1632</Words>
  <Application>Microsoft Office PowerPoint</Application>
  <PresentationFormat>寬螢幕</PresentationFormat>
  <Paragraphs>155</Paragraphs>
  <Slides>19</Slides>
  <Notes>9</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19</vt:i4>
      </vt:variant>
    </vt:vector>
  </HeadingPairs>
  <TitlesOfParts>
    <vt:vector size="27" baseType="lpstr">
      <vt:lpstr>微軟正黑體</vt:lpstr>
      <vt:lpstr>新細明體</vt:lpstr>
      <vt:lpstr>Arial</vt:lpstr>
      <vt:lpstr>Calibri</vt:lpstr>
      <vt:lpstr>Corbel</vt:lpstr>
      <vt:lpstr>Times New Roman</vt:lpstr>
      <vt:lpstr>Wingdings</vt:lpstr>
      <vt:lpstr>基礎</vt:lpstr>
      <vt:lpstr>Imagery-inducing distraction  leads to cognitive tunnelling and deteriorated driving performance 意像誘導分心導致認知隧道和駕駛性能惡化</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Imagery-inducing distraction leads to cognitive tunnelling and deteriorated driving performance</dc:title>
  <dc:creator>user</dc:creator>
  <cp:lastModifiedBy>user</cp:lastModifiedBy>
  <cp:revision>143</cp:revision>
  <dcterms:created xsi:type="dcterms:W3CDTF">2016-04-13T05:33:01Z</dcterms:created>
  <dcterms:modified xsi:type="dcterms:W3CDTF">2020-12-11T07:09:55Z</dcterms:modified>
</cp:coreProperties>
</file>